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4.xml" ContentType="application/vnd.openxmlformats-officedocument.theme+xml"/>
  <Override PartName="/ppt/slideLayouts/slideLayout6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3" r:id="rId3"/>
    <p:sldMasterId id="2147483713" r:id="rId4"/>
    <p:sldMasterId id="2147483718" r:id="rId5"/>
  </p:sldMasterIdLst>
  <p:notesMasterIdLst>
    <p:notesMasterId r:id="rId29"/>
  </p:notesMasterIdLst>
  <p:sldIdLst>
    <p:sldId id="1830" r:id="rId6"/>
    <p:sldId id="3256" r:id="rId7"/>
    <p:sldId id="2489" r:id="rId8"/>
    <p:sldId id="2480" r:id="rId9"/>
    <p:sldId id="3454" r:id="rId10"/>
    <p:sldId id="3471" r:id="rId11"/>
    <p:sldId id="3461" r:id="rId12"/>
    <p:sldId id="2481" r:id="rId13"/>
    <p:sldId id="3464" r:id="rId14"/>
    <p:sldId id="3462" r:id="rId15"/>
    <p:sldId id="2482" r:id="rId16"/>
    <p:sldId id="3455" r:id="rId17"/>
    <p:sldId id="3467" r:id="rId18"/>
    <p:sldId id="3465" r:id="rId19"/>
    <p:sldId id="3466" r:id="rId20"/>
    <p:sldId id="3460" r:id="rId21"/>
    <p:sldId id="2483" r:id="rId22"/>
    <p:sldId id="3459" r:id="rId23"/>
    <p:sldId id="3456" r:id="rId24"/>
    <p:sldId id="3457" r:id="rId25"/>
    <p:sldId id="2484" r:id="rId26"/>
    <p:sldId id="3458" r:id="rId27"/>
    <p:sldId id="1831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伟豪 陈" initials="伟陈" lastIdx="1" clrIdx="0">
    <p:extLst>
      <p:ext uri="{19B8F6BF-5375-455C-9EA6-DF929625EA0E}">
        <p15:presenceInfo xmlns:p15="http://schemas.microsoft.com/office/powerpoint/2012/main" userId="f7768216bafd386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commentAuthors" Target="commentAuthors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EAD23-80F9-4A1D-825A-AC1AECA1F6E6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361B6C-B5BA-44C5-A132-D06E6F8A63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737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6856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8688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2234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678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57370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14267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87368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49976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4694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5673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421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20821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16798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10314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7456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906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7213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395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3584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1498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010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5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image" Target="../media/image28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6BADC3-5A2C-A522-B89D-BD20822889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F856C48-2343-1DA2-6E24-5D7F16B6C6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E12320-3462-3DA3-F120-159D26519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20AC-8B3F-445A-962B-D0C750603F75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C7F7B0-D859-A4F3-0106-917E6386F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3FE104-C08D-6B14-411C-F8F4C90CE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3862A-E18B-4E92-844A-511FB0276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980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627FB-472B-D76D-49FC-A3495E810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403B375-20C0-9BE5-9A24-A3BA64A8C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A76AAC-50E4-010B-8B8F-43C6A5E3A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20AC-8B3F-445A-962B-D0C750603F75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7D074C-EFA8-72C2-5ED6-084DB22DF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98BD8F-D297-5C32-87EE-F0B32DCEF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3862A-E18B-4E92-844A-511FB0276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9028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164DDA4-0C8F-27F4-645D-3E0A4CDF27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0DA225A-6CB5-2DAB-DE4B-1A83A80B8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E51881-F655-5F88-1C9A-D2D68CAF5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20AC-8B3F-445A-962B-D0C750603F75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443A36-99EA-824A-2851-007D71208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E9CB62-87B7-A3D5-D766-9B19432F3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3862A-E18B-4E92-844A-511FB0276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63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41" name="组合 40"/>
          <p:cNvGrpSpPr/>
          <p:nvPr userDrawn="1"/>
        </p:nvGrpSpPr>
        <p:grpSpPr>
          <a:xfrm>
            <a:off x="691959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42" name="组合 4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25926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3" name="组合 4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8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9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17923672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41" name="组合 40"/>
          <p:cNvGrpSpPr/>
          <p:nvPr userDrawn="1"/>
        </p:nvGrpSpPr>
        <p:grpSpPr>
          <a:xfrm>
            <a:off x="7388034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42" name="组合 4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25926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3" name="组合 4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8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9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00984244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/>
          <a:srcRect r="25963"/>
          <a:stretch>
            <a:fillRect/>
          </a:stretch>
        </p:blipFill>
        <p:spPr>
          <a:xfrm>
            <a:off x="7191376" y="133072"/>
            <a:ext cx="5028334" cy="65357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549208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49208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3549208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549208" y="1484311"/>
            <a:ext cx="7287114" cy="23868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en-US" altLang="zh-CN" dirty="0"/>
          </a:p>
          <a:p>
            <a:pPr lvl="0"/>
            <a:r>
              <a:rPr lang="zh-CN" altLang="en-US" dirty="0"/>
              <a:t>输入大标题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118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558909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6315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1216315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16315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16315" y="1484311"/>
            <a:ext cx="7287114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98320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1" name="文本框 40"/>
          <p:cNvSpPr txBox="1"/>
          <p:nvPr userDrawn="1"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073210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8" name="任意多边形: 形状 39"/>
          <p:cNvSpPr/>
          <p:nvPr userDrawn="1"/>
        </p:nvSpPr>
        <p:spPr>
          <a:xfrm>
            <a:off x="221886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39"/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39"/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74"/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标题 47"/>
          <p:cNvSpPr>
            <a:spLocks noGrp="1"/>
          </p:cNvSpPr>
          <p:nvPr>
            <p:ph type="title" hasCustomPrompt="1"/>
          </p:nvPr>
        </p:nvSpPr>
        <p:spPr>
          <a:xfrm>
            <a:off x="630418" y="2616692"/>
            <a:ext cx="705595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13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654709" y="2352090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14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655638" y="430418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1899117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◀ BIT</a:t>
            </a:r>
            <a:r>
              <a:rPr lang="en-US" altLang="zh-CN" sz="2400" b="1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▶</a:t>
            </a:r>
            <a:endParaRPr lang="zh-CN" altLang="en-US" sz="2400" b="1" i="0" spc="100" dirty="0">
              <a:solidFill>
                <a:schemeClr val="accent3"/>
              </a:solidFill>
              <a:latin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4" name="组合 23"/>
          <p:cNvGrpSpPr/>
          <p:nvPr userDrawn="1"/>
        </p:nvGrpSpPr>
        <p:grpSpPr>
          <a:xfrm>
            <a:off x="671368" y="6083135"/>
            <a:ext cx="2542613" cy="276499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25" name="组合 2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3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4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4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6" name="组合 2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27" name="组合 2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8" name="组合 2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3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3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0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2665390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/>
          <p:cNvSpPr/>
          <p:nvPr userDrawn="1">
            <p:custDataLst>
              <p:tags r:id="rId1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任意多边形: 形状 30"/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13420" y="2558484"/>
            <a:ext cx="6236023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98880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87879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任意多边形: 形状 118"/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6" name="任意多边形: 形状 105"/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/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9" name="任意多边形: 形状 83"/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50" name="任意多边形: 形状 83"/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102" name="任意多边形: 形状 101"/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任意多边形: 形状 83"/>
          <p:cNvSpPr/>
          <p:nvPr userDrawn="1"/>
        </p:nvSpPr>
        <p:spPr>
          <a:xfrm>
            <a:off x="0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48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515939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</a:p>
        </p:txBody>
      </p:sp>
      <p:sp>
        <p:nvSpPr>
          <p:cNvPr id="38" name="文本占位符 5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063320" y="554073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2" name="组合 51"/>
          <p:cNvGrpSpPr/>
          <p:nvPr userDrawn="1"/>
        </p:nvGrpSpPr>
        <p:grpSpPr>
          <a:xfrm>
            <a:off x="10083479" y="631518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53" name="组合 5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4" name="组合 5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55" name="组合 5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6" name="组合 5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6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5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6503714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/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-1" fmla="*/ 0 w 3162300"/>
              <a:gd name="connsiteY0-2" fmla="*/ 2147409 h 2238849"/>
              <a:gd name="connsiteX1-3" fmla="*/ 0 w 3162300"/>
              <a:gd name="connsiteY1-4" fmla="*/ 1565265 h 2238849"/>
              <a:gd name="connsiteX2-5" fmla="*/ 0 w 3162300"/>
              <a:gd name="connsiteY2-6" fmla="*/ 1544697 h 2238849"/>
              <a:gd name="connsiteX3-7" fmla="*/ 0 w 3162300"/>
              <a:gd name="connsiteY3-8" fmla="*/ 0 h 2238849"/>
              <a:gd name="connsiteX4-9" fmla="*/ 1585774 w 3162300"/>
              <a:gd name="connsiteY4-10" fmla="*/ 1112898 h 2238849"/>
              <a:gd name="connsiteX5-11" fmla="*/ 3162300 w 3162300"/>
              <a:gd name="connsiteY5-12" fmla="*/ 0 h 2238849"/>
              <a:gd name="connsiteX6-13" fmla="*/ 3162300 w 3162300"/>
              <a:gd name="connsiteY6-14" fmla="*/ 1544697 h 2238849"/>
              <a:gd name="connsiteX7-15" fmla="*/ 3162300 w 3162300"/>
              <a:gd name="connsiteY7-16" fmla="*/ 1565265 h 2238849"/>
              <a:gd name="connsiteX8-17" fmla="*/ 3162300 w 3162300"/>
              <a:gd name="connsiteY8-18" fmla="*/ 2147409 h 2238849"/>
              <a:gd name="connsiteX9" fmla="*/ 91440 w 3162300"/>
              <a:gd name="connsiteY9" fmla="*/ 2238849 h 2238849"/>
              <a:gd name="connsiteX0-19" fmla="*/ 0 w 3162300"/>
              <a:gd name="connsiteY0-20" fmla="*/ 2147409 h 2147409"/>
              <a:gd name="connsiteX1-21" fmla="*/ 0 w 3162300"/>
              <a:gd name="connsiteY1-22" fmla="*/ 1565265 h 2147409"/>
              <a:gd name="connsiteX2-23" fmla="*/ 0 w 3162300"/>
              <a:gd name="connsiteY2-24" fmla="*/ 1544697 h 2147409"/>
              <a:gd name="connsiteX3-25" fmla="*/ 0 w 3162300"/>
              <a:gd name="connsiteY3-26" fmla="*/ 0 h 2147409"/>
              <a:gd name="connsiteX4-27" fmla="*/ 1585774 w 3162300"/>
              <a:gd name="connsiteY4-28" fmla="*/ 1112898 h 2147409"/>
              <a:gd name="connsiteX5-29" fmla="*/ 3162300 w 3162300"/>
              <a:gd name="connsiteY5-30" fmla="*/ 0 h 2147409"/>
              <a:gd name="connsiteX6-31" fmla="*/ 3162300 w 3162300"/>
              <a:gd name="connsiteY6-32" fmla="*/ 1544697 h 2147409"/>
              <a:gd name="connsiteX7-33" fmla="*/ 3162300 w 3162300"/>
              <a:gd name="connsiteY7-34" fmla="*/ 1565265 h 2147409"/>
              <a:gd name="connsiteX8-35" fmla="*/ 3162300 w 3162300"/>
              <a:gd name="connsiteY8-36" fmla="*/ 2147409 h 21474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/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-1" fmla="*/ 0 w 3162300"/>
              <a:gd name="connsiteY0-2" fmla="*/ 1871961 h 1963401"/>
              <a:gd name="connsiteX1-3" fmla="*/ 0 w 3162300"/>
              <a:gd name="connsiteY1-4" fmla="*/ 0 h 1963401"/>
              <a:gd name="connsiteX2-5" fmla="*/ 3162300 w 3162300"/>
              <a:gd name="connsiteY2-6" fmla="*/ 0 h 1963401"/>
              <a:gd name="connsiteX3-7" fmla="*/ 3162300 w 3162300"/>
              <a:gd name="connsiteY3-8" fmla="*/ 1871961 h 1963401"/>
              <a:gd name="connsiteX4-9" fmla="*/ 91440 w 3162300"/>
              <a:gd name="connsiteY4-10" fmla="*/ 1963401 h 1963401"/>
              <a:gd name="connsiteX0-11" fmla="*/ 0 w 3162300"/>
              <a:gd name="connsiteY0-12" fmla="*/ 1871961 h 1871961"/>
              <a:gd name="connsiteX1-13" fmla="*/ 0 w 3162300"/>
              <a:gd name="connsiteY1-14" fmla="*/ 0 h 1871961"/>
              <a:gd name="connsiteX2-15" fmla="*/ 3162300 w 3162300"/>
              <a:gd name="connsiteY2-16" fmla="*/ 0 h 1871961"/>
              <a:gd name="connsiteX3-17" fmla="*/ 3162300 w 3162300"/>
              <a:gd name="connsiteY3-18" fmla="*/ 1871961 h 18719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33083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AFB5AE-F11E-4347-61E5-23F8BCE3A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BE4830-FCC7-5788-DD7C-B65130C7F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B9EF41-51D0-1DFD-783E-74C3F6961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20AC-8B3F-445A-962B-D0C750603F75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F17A31-269C-9337-F5F9-55B9179CE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7621E0-5C02-FAC6-9CFE-A19CF8DF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3862A-E18B-4E92-844A-511FB0276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6681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 l="128" r="23340"/>
          <a:stretch>
            <a:fillRect/>
          </a:stretch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19668400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 l="15573" r="198"/>
          <a:stretch>
            <a:fillRect/>
          </a:stretch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04147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57787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27864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28629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0" y="0"/>
            <a:ext cx="12192000" cy="59024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17" name="组合 16"/>
          <p:cNvGrpSpPr/>
          <p:nvPr userDrawn="1"/>
        </p:nvGrpSpPr>
        <p:grpSpPr>
          <a:xfrm>
            <a:off x="3040886" y="5719548"/>
            <a:ext cx="6136451" cy="681262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9000"/>
                </a:schemeClr>
              </a:gs>
              <a:gs pos="0">
                <a:schemeClr val="bg1">
                  <a:alpha val="3000"/>
                </a:schemeClr>
              </a:gs>
            </a:gsLst>
            <a:lin ang="16200000" scaled="1"/>
            <a:tileRect/>
          </a:gradFill>
        </p:grpSpPr>
        <p:grpSp>
          <p:nvGrpSpPr>
            <p:cNvPr id="18" name="组合 17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9" name="组合 18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20" name="组合 19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3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1963978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24"/>
            <a:ext cx="12193057" cy="3633531"/>
          </a:xfrm>
          <a:prstGeom prst="rect">
            <a:avLst/>
          </a:prstGeom>
        </p:spPr>
      </p:pic>
      <p:sp>
        <p:nvSpPr>
          <p:cNvPr id="37" name="任意形状 36"/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矩形 40"/>
          <p:cNvSpPr/>
          <p:nvPr userDrawn="1"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rmAutofit fontScale="25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502191" y="3048198"/>
            <a:ext cx="1193467" cy="1192626"/>
          </a:xfrm>
          <a:prstGeom prst="rect">
            <a:avLst/>
          </a:prstGeom>
        </p:spPr>
      </p:pic>
      <p:sp>
        <p:nvSpPr>
          <p:cNvPr id="43" name="文本框 42"/>
          <p:cNvSpPr txBox="1"/>
          <p:nvPr userDrawn="1"/>
        </p:nvSpPr>
        <p:spPr>
          <a:xfrm>
            <a:off x="150844" y="617414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4" name="组合 43"/>
          <p:cNvGrpSpPr/>
          <p:nvPr userDrawn="1"/>
        </p:nvGrpSpPr>
        <p:grpSpPr>
          <a:xfrm>
            <a:off x="10083479" y="640064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45" name="组合 4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5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1" name="组合 6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6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2" name="组合 6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6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6" name="组合 4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47" name="组合 4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5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5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5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50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4409611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1612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85631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b="7394"/>
          <a:stretch>
            <a:fillRect/>
          </a:stretch>
        </p:blipFill>
        <p:spPr>
          <a:xfrm>
            <a:off x="-3165" y="0"/>
            <a:ext cx="1219198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10" y="1"/>
            <a:ext cx="12191980" cy="6857994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  <a:lumMod val="85000"/>
                </a:schemeClr>
              </a:gs>
              <a:gs pos="50000">
                <a:schemeClr val="accent1">
                  <a:alpha val="90000"/>
                  <a:lumMod val="85000"/>
                </a:schemeClr>
              </a:gs>
              <a:gs pos="100000">
                <a:schemeClr val="accent1">
                  <a:alpha val="90000"/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  <a:buFontTx/>
              <a:buNone/>
            </a:pPr>
            <a:endParaRPr lang="zh-CN" altLang="en-US"/>
          </a:p>
        </p:txBody>
      </p:sp>
      <p:sp>
        <p:nvSpPr>
          <p:cNvPr id="6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1572100" y="3028371"/>
            <a:ext cx="9041450" cy="911074"/>
          </a:xfrm>
        </p:spPr>
        <p:txBody>
          <a:bodyPr/>
          <a:lstStyle>
            <a:lvl1pPr marL="0" indent="0" algn="ctr">
              <a:buFontTx/>
              <a:buNone/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北京理工大学毕业答辩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767417" y="1018488"/>
            <a:ext cx="4650816" cy="130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3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83C81B-0BEA-A552-8E7C-6BCB54D29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6B70B1-C387-4A6C-12A8-3670FACD1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B394A3-2F35-ACCC-5FE6-3F3499564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20AC-8B3F-445A-962B-D0C750603F75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8CF7D2-440C-F5C3-8388-C6E22977A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23078B-7561-84BD-40A9-14C4C337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3862A-E18B-4E92-844A-511FB0276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2240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6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9790632" y="109143"/>
            <a:ext cx="2286546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06902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12192000" cy="5089582"/>
            <a:chOff x="0" y="0"/>
            <a:chExt cx="12192000" cy="5089582"/>
          </a:xfrm>
          <a:solidFill>
            <a:schemeClr val="accent1"/>
          </a:solidFill>
        </p:grpSpPr>
        <p:sp>
          <p:nvSpPr>
            <p:cNvPr id="3" name="等腰三角形 2"/>
            <p:cNvSpPr/>
            <p:nvPr/>
          </p:nvSpPr>
          <p:spPr>
            <a:xfrm flipV="1">
              <a:off x="0" y="4123423"/>
              <a:ext cx="12192000" cy="966159"/>
            </a:xfrm>
            <a:prstGeom prst="triangle">
              <a:avLst/>
            </a:prstGeom>
            <a:grpFill/>
            <a:ln>
              <a:noFill/>
            </a:ln>
            <a:effectLst>
              <a:outerShdw blurRad="76200" dist="12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0"/>
              <a:ext cx="12192000" cy="41234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 userDrawn="1"/>
        </p:nvGrpSpPr>
        <p:grpSpPr>
          <a:xfrm>
            <a:off x="1866428" y="1872369"/>
            <a:ext cx="8481919" cy="863927"/>
            <a:chOff x="1797415" y="1328902"/>
            <a:chExt cx="8481919" cy="863927"/>
          </a:xfrm>
        </p:grpSpPr>
        <p:grpSp>
          <p:nvGrpSpPr>
            <p:cNvPr id="6" name="组合 5"/>
            <p:cNvGrpSpPr/>
            <p:nvPr/>
          </p:nvGrpSpPr>
          <p:grpSpPr>
            <a:xfrm>
              <a:off x="6886532" y="1337094"/>
              <a:ext cx="3392802" cy="846135"/>
              <a:chOff x="10340336" y="2247899"/>
              <a:chExt cx="2724438" cy="679451"/>
            </a:xfrm>
          </p:grpSpPr>
          <p:sp>
            <p:nvSpPr>
              <p:cNvPr id="2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22" name="组合 2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solidFill>
                <a:schemeClr val="bg1"/>
              </a:solidFill>
            </p:grpSpPr>
            <p:sp>
              <p:nvSpPr>
                <p:cNvPr id="2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solidFill>
                <a:schemeClr val="bg1"/>
              </a:solidFill>
            </p:grpSpPr>
            <p:sp>
              <p:nvSpPr>
                <p:cNvPr id="2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" name="组合 6"/>
            <p:cNvGrpSpPr/>
            <p:nvPr/>
          </p:nvGrpSpPr>
          <p:grpSpPr>
            <a:xfrm>
              <a:off x="1797415" y="1328902"/>
              <a:ext cx="3445163" cy="863927"/>
              <a:chOff x="6738929" y="2270918"/>
              <a:chExt cx="2766486" cy="693738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solidFill>
                <a:schemeClr val="bg1"/>
              </a:solidFill>
            </p:grpSpPr>
            <p:sp>
              <p:nvSpPr>
                <p:cNvPr id="1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solidFill>
                <a:schemeClr val="bg1"/>
              </a:solidFill>
            </p:grpSpPr>
            <p:sp>
              <p:nvSpPr>
                <p:cNvPr id="1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" name="组合 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solidFill>
                <a:schemeClr val="bg1"/>
              </a:solidFill>
            </p:grpSpPr>
            <p:sp>
              <p:nvSpPr>
                <p:cNvPr id="1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59747678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/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8689952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15558" b="38705"/>
          <a:stretch>
            <a:fillRect/>
          </a:stretch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664826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/>
          <a:srcRect l="49471"/>
          <a:stretch>
            <a:fillRect/>
          </a:stretch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/>
          <a:srcRect r="49912"/>
          <a:stretch>
            <a:fillRect/>
          </a:stretch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758318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spc="5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Contents</a:t>
            </a:r>
            <a:r>
              <a:rPr lang="en-US" altLang="zh-CN" sz="4400" b="1" spc="50" dirty="0">
                <a:solidFill>
                  <a:schemeClr val="accent4"/>
                </a:solidFill>
                <a:latin typeface="+mj-lt"/>
              </a:rPr>
              <a:t>■</a:t>
            </a:r>
            <a:endParaRPr lang="zh-CN" altLang="en-US" sz="4400" b="1" spc="5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600" b="1" spc="600" dirty="0">
                <a:solidFill>
                  <a:schemeClr val="accent1"/>
                </a:solidFill>
              </a:rPr>
              <a:t>结构大纲</a:t>
            </a: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000" spc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</a:t>
            </a:r>
            <a:r>
              <a:rPr lang="en-US" altLang="zh-CN" sz="1000" spc="0" baseline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INSTITUTE OF TECHNOLOGY</a:t>
            </a:r>
            <a:endParaRPr lang="zh-CN" altLang="en-US" sz="1000" spc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5" name="组合 84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86" name="组合 85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7" name="组合 86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88" name="组合 8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9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11685660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r="20215"/>
          <a:stretch>
            <a:fillRect/>
          </a:stretch>
        </p:blipFill>
        <p:spPr>
          <a:xfrm>
            <a:off x="6592525" y="0"/>
            <a:ext cx="5609371" cy="6765696"/>
          </a:xfrm>
          <a:prstGeom prst="rect">
            <a:avLst/>
          </a:prstGeom>
        </p:spPr>
      </p:pic>
      <p:sp>
        <p:nvSpPr>
          <p:cNvPr id="63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67" name="组合 66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1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3" name="组合 82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88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9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4" name="组合 83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85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7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8" name="组合 67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69" name="组合 68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79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0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7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1" name="组合 70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74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5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72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37601514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/>
          <p:cNvSpPr/>
          <p:nvPr userDrawn="1"/>
        </p:nvSpPr>
        <p:spPr>
          <a:xfrm>
            <a:off x="-3816599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8" name="椭圆 87"/>
          <p:cNvSpPr/>
          <p:nvPr userDrawn="1"/>
        </p:nvSpPr>
        <p:spPr>
          <a:xfrm>
            <a:off x="-3999568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87" name="图片 86"/>
          <p:cNvPicPr>
            <a:picLocks noChangeAspect="1"/>
          </p:cNvPicPr>
          <p:nvPr userDrawn="1"/>
        </p:nvPicPr>
        <p:blipFill rotWithShape="1">
          <a:blip r:embed="rId2" cstate="hqprint"/>
          <a:srcRect l="18116" t="7030" r="31559" b="11337"/>
          <a:stretch>
            <a:fillRect/>
          </a:stretch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/>
          <p:cNvSpPr/>
          <p:nvPr userDrawn="1"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66885"/>
      </p:ext>
    </p:extLst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/>
          <a:srcRect r="30571" b="46397"/>
          <a:stretch>
            <a:fillRect/>
          </a:stretch>
        </p:blipFill>
        <p:spPr>
          <a:xfrm>
            <a:off x="9019185" y="4400550"/>
            <a:ext cx="3194586" cy="2469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4398806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print"/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-71956" y="4398806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sp>
        <p:nvSpPr>
          <p:cNvPr id="18" name="矩形: 圆角 162"/>
          <p:cNvSpPr/>
          <p:nvPr userDrawn="1"/>
        </p:nvSpPr>
        <p:spPr>
          <a:xfrm>
            <a:off x="1664486" y="3107981"/>
            <a:ext cx="8945408" cy="3014890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矩形: 圆角 163"/>
          <p:cNvSpPr/>
          <p:nvPr userDrawn="1"/>
        </p:nvSpPr>
        <p:spPr>
          <a:xfrm>
            <a:off x="1463942" y="3222979"/>
            <a:ext cx="9346497" cy="2899892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94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矩形: 圆角 164"/>
          <p:cNvSpPr/>
          <p:nvPr userDrawn="1"/>
        </p:nvSpPr>
        <p:spPr>
          <a:xfrm>
            <a:off x="1200150" y="3365257"/>
            <a:ext cx="9791700" cy="2757614"/>
          </a:xfrm>
          <a:prstGeom prst="roundRect">
            <a:avLst>
              <a:gd name="adj" fmla="val 3205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rgbClr val="F8F8F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17500" sx="102000" sy="102000" algn="ctr" rotWithShape="0">
              <a:sysClr val="window" lastClr="FFFFFF">
                <a:lumMod val="75000"/>
                <a:alpha val="40000"/>
              </a:sysClr>
            </a:outerShdw>
          </a:effectLst>
        </p:spPr>
        <p:txBody>
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<a:noAutofit/>
          </a:bodyPr>
          <a:lstStyle/>
          <a:p>
            <a:pPr marL="0" marR="0" lvl="0" indent="45720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51050391"/>
      </p:ext>
    </p:extLst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hqprint"/>
          <a:srcRect l="29063" r="32938"/>
          <a:stretch>
            <a:fillRect/>
          </a:stretch>
        </p:blipFill>
        <p:spPr>
          <a:xfrm>
            <a:off x="0" y="0"/>
            <a:ext cx="3914775" cy="6857999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0" y="0"/>
            <a:ext cx="3914774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 userDrawn="1"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/>
          <p:cNvCxnSpPr/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 userDrawn="1"/>
        </p:nvSpPr>
        <p:spPr>
          <a:xfrm>
            <a:off x="846867" y="2752385"/>
            <a:ext cx="2197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zh-CN" altLang="en-US" sz="5400" spc="600" dirty="0">
                <a:solidFill>
                  <a:schemeClr val="bg1"/>
                </a:solidFill>
                <a:latin typeface="+mn-ea"/>
                <a:ea typeface="+mn-ea"/>
              </a:rPr>
              <a:t>目录</a:t>
            </a:r>
          </a:p>
        </p:txBody>
      </p:sp>
      <p:sp>
        <p:nvSpPr>
          <p:cNvPr id="44" name="矩形 43"/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2400" dirty="0">
                <a:solidFill>
                  <a:schemeClr val="bg1"/>
                </a:solidFill>
              </a:rPr>
              <a:t>CONTENTS</a:t>
            </a:r>
          </a:p>
        </p:txBody>
      </p:sp>
      <p:cxnSp>
        <p:nvCxnSpPr>
          <p:cNvPr id="45" name="直接连接符 44"/>
          <p:cNvCxnSpPr/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 cstate="print"/>
          <a:srcRect r="15912" b="16285"/>
          <a:stretch>
            <a:fillRect/>
          </a:stretch>
        </p:blipFill>
        <p:spPr>
          <a:xfrm>
            <a:off x="7258050" y="1942165"/>
            <a:ext cx="4949784" cy="493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22859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2938D5-0A9D-A072-88BB-21D0F460C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5A7E81-2D68-625A-34C6-538F333C4D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68FDA96-7539-E86A-5F4F-BDFD28EBFC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966E8D6-9ED4-FAA6-1D74-732838922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20AC-8B3F-445A-962B-D0C750603F75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CCAC34A-BD81-69E6-8922-DECBBE51C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794A27C-FC9D-8976-AB4F-BC9F9855E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3862A-E18B-4E92-844A-511FB0276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3971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/>
          <p:cNvSpPr/>
          <p:nvPr userDrawn="1"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</a:p>
        </p:txBody>
      </p:sp>
      <p:sp>
        <p:nvSpPr>
          <p:cNvPr id="122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</a:p>
        </p:txBody>
      </p:sp>
      <p:sp>
        <p:nvSpPr>
          <p:cNvPr id="123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</a:p>
          <a:p>
            <a:pPr lvl="0"/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167300"/>
            <a:ext cx="12192000" cy="690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grpSp>
        <p:nvGrpSpPr>
          <p:cNvPr id="115" name="组合 114"/>
          <p:cNvGrpSpPr/>
          <p:nvPr userDrawn="1"/>
        </p:nvGrpSpPr>
        <p:grpSpPr>
          <a:xfrm>
            <a:off x="684666" y="6423435"/>
            <a:ext cx="1915659" cy="208321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117" name="组合 116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34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36" name="组合 135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4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7" name="组合 136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38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18" name="组合 117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9" name="组合 118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13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1" name="组合 120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3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4" name="组合 123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2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25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143" name="图片 14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649766"/>
      </p:ext>
    </p:extLst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2041996" y="3927615"/>
            <a:ext cx="8108006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86808"/>
      </p:ext>
    </p:extLst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473992" y="3927615"/>
            <a:ext cx="9244014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460059"/>
      </p:ext>
    </p:extLst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l="1" t="13078" r="-1" b="115"/>
          <a:stretch>
            <a:fillRect/>
          </a:stretch>
        </p:blipFill>
        <p:spPr>
          <a:xfrm>
            <a:off x="0" y="-1"/>
            <a:ext cx="12191999" cy="4362681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4346687"/>
            <a:ext cx="12192001" cy="25113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434668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936" y="4346687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828800" y="2524126"/>
            <a:ext cx="8494006" cy="356807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861200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842143"/>
      </p:ext>
    </p:extLst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7423183" y="0"/>
            <a:ext cx="476881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45" name="文本框 44"/>
          <p:cNvSpPr txBox="1"/>
          <p:nvPr userDrawn="1"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0" dirty="0">
                <a:solidFill>
                  <a:schemeClr val="bg1">
                    <a:alpha val="40000"/>
                  </a:schemeClr>
                </a:solidFill>
              </a:rPr>
              <a:t>0</a:t>
            </a:r>
            <a:endParaRPr lang="zh-CN" altLang="en-US" sz="72000" dirty="0">
              <a:solidFill>
                <a:schemeClr val="bg1">
                  <a:alpha val="40000"/>
                </a:schemeClr>
              </a:solidFill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651898"/>
      </p:ext>
    </p:extLst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870981" y="0"/>
            <a:ext cx="5321017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  <p:grpSp>
        <p:nvGrpSpPr>
          <p:cNvPr id="9" name="Group 6"/>
          <p:cNvGrpSpPr/>
          <p:nvPr userDrawn="1"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>
              <a:alpha val="25000"/>
            </a:schemeClr>
          </a:solidFill>
        </p:grpSpPr>
        <p:sp>
          <p:nvSpPr>
            <p:cNvPr id="10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68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69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75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76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96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97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103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104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6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7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0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1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2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4540347"/>
      </p:ext>
    </p:extLst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131369"/>
      </p:ext>
    </p:extLst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783696"/>
      </p:ext>
    </p:extLst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/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/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125537"/>
      </p:ext>
    </p:extLst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63807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329C68-54E2-D678-00D3-82776A236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1A3E8D-8F51-7177-CC9F-44C1E400F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91A625-90EA-2FD7-EE3F-544889DC1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026B016-E077-C6F0-5E29-098A0BB651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67DFD8-862F-BE3D-7431-E7DF872F04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663EF12-81D7-99A8-AA32-28321E5FD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20AC-8B3F-445A-962B-D0C750603F75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5A5F70B-7C58-D4CE-0A23-AEB2D2DED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6D52F46-22A3-607B-30D3-4EAE8DB00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3862A-E18B-4E92-844A-511FB0276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6664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/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72" name="组合 71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73" name="组合 7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9" name="组合 8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4" name="组合 7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75" name="组合 7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6" name="组合 7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7" name="组合 7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8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7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96" name="直接连接符 95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080579"/>
      </p:ext>
    </p:extLst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676366"/>
      </p:ext>
    </p:extLst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4104096"/>
      </p:ext>
    </p:extLst>
  </p:cSld>
  <p:clrMapOvr>
    <a:masterClrMapping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6941530"/>
      </p:ext>
    </p:extLst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227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hq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/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/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/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6018070"/>
      </p:ext>
    </p:extLst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hq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64774"/>
      </p:ext>
    </p:extLst>
  </p:cSld>
  <p:clrMapOvr>
    <a:masterClrMapping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9" name="组合 8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3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0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7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" name="组合 9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" name="组合 10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1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9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6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4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702323"/>
      </p:ext>
    </p:extLst>
  </p:cSld>
  <p:clrMapOvr>
    <a:masterClrMapping/>
  </p:clrMapOvr>
  <p:transition spd="med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173400"/>
      </p:ext>
    </p:extLst>
  </p:cSld>
  <p:clrMapOvr>
    <a:masterClrMapping/>
  </p:clrMapOvr>
  <p:transition spd="med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9" name="组合 8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3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0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7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" name="组合 9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" name="组合 10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1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9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6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4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698307"/>
      </p:ext>
    </p:extLst>
  </p:cSld>
  <p:clrMapOvr>
    <a:masterClrMapping/>
  </p:clrMapOvr>
  <p:transition spd="med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26992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DA8C44-BFC4-E5E0-60E4-4DCA54830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245B979-762F-5FAD-20BB-7E8DB2598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20AC-8B3F-445A-962B-D0C750603F75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FCBB283-89E9-5C11-38A2-5D27A0440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0D148DA-070F-B093-9776-C42D3C7B5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3862A-E18B-4E92-844A-511FB0276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8479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14" name="组合 13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8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0" name="组合 29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5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" name="组合 30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2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5" name="组合 14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6" name="组合 15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6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" name="组合 16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4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" name="组合 17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1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9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91275"/>
      </p:ext>
    </p:extLst>
  </p:cSld>
  <p:clrMapOvr>
    <a:masterClrMapping/>
  </p:clrMapOvr>
  <p:transition spd="med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70667"/>
      </p:ext>
    </p:extLst>
  </p:cSld>
  <p:clrMapOvr>
    <a:masterClrMapping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668978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96"/>
          <a:stretch/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2041996" y="3927615"/>
            <a:ext cx="8108006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77857"/>
      </p:ext>
    </p:extLst>
  </p:cSld>
  <p:clrMapOvr>
    <a:masterClrMapping/>
  </p:clrMapOvr>
  <p:transition spd="med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96"/>
          <a:stretch/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1473992" y="3927615"/>
            <a:ext cx="9244014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34023"/>
      </p:ext>
    </p:extLst>
  </p:cSld>
  <p:clrMapOvr>
    <a:masterClrMapping/>
  </p:clrMapOvr>
  <p:transition spd="med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13078" r="-1" b="115"/>
          <a:stretch/>
        </p:blipFill>
        <p:spPr>
          <a:xfrm>
            <a:off x="0" y="-1"/>
            <a:ext cx="12191999" cy="436268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4346687"/>
            <a:ext cx="12192001" cy="25113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34668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936" y="4346687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1828800" y="2524126"/>
            <a:ext cx="8494006" cy="356807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861200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99150"/>
      </p:ext>
    </p:extLst>
  </p:cSld>
  <p:clrMapOvr>
    <a:masterClrMapping/>
  </p:clrMapOvr>
  <p:transition spd="med"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7423183" y="0"/>
            <a:ext cx="476881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04A170D-2187-4825-AF2D-C8F1D0BDF5F4}"/>
              </a:ext>
            </a:extLst>
          </p:cNvPr>
          <p:cNvSpPr txBox="1"/>
          <p:nvPr userDrawn="1"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7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11490"/>
      </p:ext>
    </p:extLst>
  </p:cSld>
  <p:clrMapOvr>
    <a:masterClrMapping/>
  </p:clrMapOvr>
  <p:transition spd="med"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6870981" y="0"/>
            <a:ext cx="5321017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  <p:grpSp>
        <p:nvGrpSpPr>
          <p:cNvPr id="9" name="Group 6"/>
          <p:cNvGrpSpPr>
            <a:grpSpLocks/>
          </p:cNvGrpSpPr>
          <p:nvPr userDrawn="1"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>
              <a:alpha val="25000"/>
            </a:schemeClr>
          </a:solidFill>
        </p:grpSpPr>
        <p:sp>
          <p:nvSpPr>
            <p:cNvPr id="10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68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69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75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76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2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96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97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103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104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6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7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0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1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2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477763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C1C6387-D6F3-8899-14F5-2DE5A2D0B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20AC-8B3F-445A-962B-D0C750603F75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0248814-DD5D-1A40-A60B-A4E5FD4B9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BF2423-281D-1354-15FA-8106E2378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3862A-E18B-4E92-844A-511FB0276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742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E93195-99C1-F392-8E90-03317B4A3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314893-4894-5646-8170-EC1E924A1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95790AD-8FAA-582B-5867-21F944CB87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66DD43-DA36-7ACF-5B13-C7E52F1F7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20AC-8B3F-445A-962B-D0C750603F75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40F00D-FC76-006E-A439-3647F111A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E52C17-14AB-4F74-C808-B345D0A85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3862A-E18B-4E92-844A-511FB0276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455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96A32A-6DD4-967B-83FD-386A5815F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115C06E-0D6D-DBE8-A57D-E85949A138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93D1B4-058A-E559-28A8-9A6CA2E414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E745DC-A4FD-D96F-7069-E051D10A5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20AC-8B3F-445A-962B-D0C750603F75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3AF7A8-FE98-D423-2B37-5771C7ED3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C30800-59D9-DC7A-AF72-32126A676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3862A-E18B-4E92-844A-511FB0276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4225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9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47.xml"/><Relationship Id="rId42" Type="http://schemas.openxmlformats.org/officeDocument/2006/relationships/slideLayout" Target="../slideLayouts/slideLayout55.xml"/><Relationship Id="rId47" Type="http://schemas.openxmlformats.org/officeDocument/2006/relationships/slideLayout" Target="../slideLayouts/slideLayout60.xml"/><Relationship Id="rId50" Type="http://schemas.openxmlformats.org/officeDocument/2006/relationships/theme" Target="../theme/theme3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40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8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44.xml"/><Relationship Id="rId44" Type="http://schemas.openxmlformats.org/officeDocument/2006/relationships/slideLayout" Target="../slideLayouts/slideLayout57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61.xml"/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4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66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2E712C3-AB43-B538-A453-6663FAD7D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DB311B-F55A-302E-0AAC-1BC5127DF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DA4B63-F5DC-09A1-E8A8-47D3C2AB0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220AC-8B3F-445A-962B-D0C750603F75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65DE84-0F3E-B5C3-CA07-FBBDF9F711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9EBBFD-F79C-0C27-3F1F-881D46993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43862A-E18B-4E92-844A-511FB0276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262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2024/5/26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5034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t>2024/5/26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370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1" r:id="rId28"/>
    <p:sldLayoutId id="2147483692" r:id="rId29"/>
    <p:sldLayoutId id="2147483693" r:id="rId30"/>
    <p:sldLayoutId id="2147483694" r:id="rId31"/>
    <p:sldLayoutId id="2147483695" r:id="rId32"/>
    <p:sldLayoutId id="2147483696" r:id="rId33"/>
    <p:sldLayoutId id="2147483697" r:id="rId34"/>
    <p:sldLayoutId id="2147483698" r:id="rId35"/>
    <p:sldLayoutId id="2147483699" r:id="rId36"/>
    <p:sldLayoutId id="2147483700" r:id="rId37"/>
    <p:sldLayoutId id="2147483701" r:id="rId38"/>
    <p:sldLayoutId id="2147483702" r:id="rId39"/>
    <p:sldLayoutId id="2147483703" r:id="rId40"/>
    <p:sldLayoutId id="2147483704" r:id="rId41"/>
    <p:sldLayoutId id="2147483705" r:id="rId42"/>
    <p:sldLayoutId id="2147483706" r:id="rId43"/>
    <p:sldLayoutId id="2147483707" r:id="rId44"/>
    <p:sldLayoutId id="2147483708" r:id="rId45"/>
    <p:sldLayoutId id="2147483709" r:id="rId46"/>
    <p:sldLayoutId id="2147483710" r:id="rId47"/>
    <p:sldLayoutId id="2147483711" r:id="rId48"/>
    <p:sldLayoutId id="2147483712" r:id="rId49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2024/5/26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95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2024/5/26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3226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6.xml"/><Relationship Id="rId1" Type="http://schemas.openxmlformats.org/officeDocument/2006/relationships/tags" Target="../tags/tag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AB33B51-F766-4E52-A432-713A7BA5782E}"/>
              </a:ext>
            </a:extLst>
          </p:cNvPr>
          <p:cNvCxnSpPr>
            <a:cxnSpLocks/>
          </p:cNvCxnSpPr>
          <p:nvPr/>
        </p:nvCxnSpPr>
        <p:spPr>
          <a:xfrm flipH="1">
            <a:off x="660400" y="4042946"/>
            <a:ext cx="7287114" cy="0"/>
          </a:xfrm>
          <a:prstGeom prst="line">
            <a:avLst/>
          </a:prstGeom>
          <a:ln w="9525" cmpd="sng">
            <a:gradFill>
              <a:gsLst>
                <a:gs pos="11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8100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businessman_126354">
            <a:extLst>
              <a:ext uri="{FF2B5EF4-FFF2-40B4-BE49-F238E27FC236}">
                <a16:creationId xmlns:a16="http://schemas.microsoft.com/office/drawing/2014/main" id="{7901EC8B-8BB6-45F3-B7A0-7DE683BA4B23}"/>
              </a:ext>
            </a:extLst>
          </p:cNvPr>
          <p:cNvSpPr>
            <a:spLocks noChangeAspect="1"/>
          </p:cNvSpPr>
          <p:nvPr/>
        </p:nvSpPr>
        <p:spPr bwMode="auto">
          <a:xfrm>
            <a:off x="660400" y="5102730"/>
            <a:ext cx="324490" cy="323999"/>
          </a:xfrm>
          <a:custGeom>
            <a:avLst/>
            <a:gdLst>
              <a:gd name="connsiteX0" fmla="*/ 296829 w 606086"/>
              <a:gd name="connsiteY0" fmla="*/ 111836 h 605169"/>
              <a:gd name="connsiteX1" fmla="*/ 345700 w 606086"/>
              <a:gd name="connsiteY1" fmla="*/ 122069 h 605169"/>
              <a:gd name="connsiteX2" fmla="*/ 369424 w 606086"/>
              <a:gd name="connsiteY2" fmla="*/ 144052 h 605169"/>
              <a:gd name="connsiteX3" fmla="*/ 395520 w 606086"/>
              <a:gd name="connsiteY3" fmla="*/ 226770 h 605169"/>
              <a:gd name="connsiteX4" fmla="*/ 392104 w 606086"/>
              <a:gd name="connsiteY4" fmla="*/ 239561 h 605169"/>
              <a:gd name="connsiteX5" fmla="*/ 400360 w 606086"/>
              <a:gd name="connsiteY5" fmla="*/ 274430 h 605169"/>
              <a:gd name="connsiteX6" fmla="*/ 383469 w 606086"/>
              <a:gd name="connsiteY6" fmla="*/ 303708 h 605169"/>
              <a:gd name="connsiteX7" fmla="*/ 324444 w 606086"/>
              <a:gd name="connsiteY7" fmla="*/ 376666 h 605169"/>
              <a:gd name="connsiteX8" fmla="*/ 281172 w 606086"/>
              <a:gd name="connsiteY8" fmla="*/ 376761 h 605169"/>
              <a:gd name="connsiteX9" fmla="*/ 222147 w 606086"/>
              <a:gd name="connsiteY9" fmla="*/ 303708 h 605169"/>
              <a:gd name="connsiteX10" fmla="*/ 205350 w 606086"/>
              <a:gd name="connsiteY10" fmla="*/ 274430 h 605169"/>
              <a:gd name="connsiteX11" fmla="*/ 213701 w 606086"/>
              <a:gd name="connsiteY11" fmla="*/ 239656 h 605169"/>
              <a:gd name="connsiteX12" fmla="*/ 210285 w 606086"/>
              <a:gd name="connsiteY12" fmla="*/ 226959 h 605169"/>
              <a:gd name="connsiteX13" fmla="*/ 210190 w 606086"/>
              <a:gd name="connsiteY13" fmla="*/ 186216 h 605169"/>
              <a:gd name="connsiteX14" fmla="*/ 233914 w 606086"/>
              <a:gd name="connsiteY14" fmla="*/ 144715 h 605169"/>
              <a:gd name="connsiteX15" fmla="*/ 255929 w 606086"/>
              <a:gd name="connsiteY15" fmla="*/ 126523 h 605169"/>
              <a:gd name="connsiteX16" fmla="*/ 277376 w 606086"/>
              <a:gd name="connsiteY16" fmla="*/ 115531 h 605169"/>
              <a:gd name="connsiteX17" fmla="*/ 296829 w 606086"/>
              <a:gd name="connsiteY17" fmla="*/ 111836 h 605169"/>
              <a:gd name="connsiteX18" fmla="*/ 304039 w 606086"/>
              <a:gd name="connsiteY18" fmla="*/ 58271 h 605169"/>
              <a:gd name="connsiteX19" fmla="*/ 59309 w 606086"/>
              <a:gd name="connsiteY19" fmla="*/ 302537 h 605169"/>
              <a:gd name="connsiteX20" fmla="*/ 113398 w 606086"/>
              <a:gd name="connsiteY20" fmla="*/ 455559 h 605169"/>
              <a:gd name="connsiteX21" fmla="*/ 149078 w 606086"/>
              <a:gd name="connsiteY21" fmla="*/ 407331 h 605169"/>
              <a:gd name="connsiteX22" fmla="*/ 236001 w 606086"/>
              <a:gd name="connsiteY22" fmla="*/ 367725 h 605169"/>
              <a:gd name="connsiteX23" fmla="*/ 272155 w 606086"/>
              <a:gd name="connsiteY23" fmla="*/ 481804 h 605169"/>
              <a:gd name="connsiteX24" fmla="*/ 277090 w 606086"/>
              <a:gd name="connsiteY24" fmla="*/ 497249 h 605169"/>
              <a:gd name="connsiteX25" fmla="*/ 293316 w 606086"/>
              <a:gd name="connsiteY25" fmla="*/ 451484 h 605169"/>
              <a:gd name="connsiteX26" fmla="*/ 304039 w 606086"/>
              <a:gd name="connsiteY26" fmla="*/ 397193 h 605169"/>
              <a:gd name="connsiteX27" fmla="*/ 314762 w 606086"/>
              <a:gd name="connsiteY27" fmla="*/ 451484 h 605169"/>
              <a:gd name="connsiteX28" fmla="*/ 330894 w 606086"/>
              <a:gd name="connsiteY28" fmla="*/ 496965 h 605169"/>
              <a:gd name="connsiteX29" fmla="*/ 335829 w 606086"/>
              <a:gd name="connsiteY29" fmla="*/ 481710 h 605169"/>
              <a:gd name="connsiteX30" fmla="*/ 335924 w 606086"/>
              <a:gd name="connsiteY30" fmla="*/ 481994 h 605169"/>
              <a:gd name="connsiteX31" fmla="*/ 341617 w 606086"/>
              <a:gd name="connsiteY31" fmla="*/ 463897 h 605169"/>
              <a:gd name="connsiteX32" fmla="*/ 371983 w 606086"/>
              <a:gd name="connsiteY32" fmla="*/ 367915 h 605169"/>
              <a:gd name="connsiteX33" fmla="*/ 458906 w 606086"/>
              <a:gd name="connsiteY33" fmla="*/ 407426 h 605169"/>
              <a:gd name="connsiteX34" fmla="*/ 494586 w 606086"/>
              <a:gd name="connsiteY34" fmla="*/ 455653 h 605169"/>
              <a:gd name="connsiteX35" fmla="*/ 548770 w 606086"/>
              <a:gd name="connsiteY35" fmla="*/ 302537 h 605169"/>
              <a:gd name="connsiteX36" fmla="*/ 304039 w 606086"/>
              <a:gd name="connsiteY36" fmla="*/ 58271 h 605169"/>
              <a:gd name="connsiteX37" fmla="*/ 302996 w 606086"/>
              <a:gd name="connsiteY37" fmla="*/ 0 h 605169"/>
              <a:gd name="connsiteX38" fmla="*/ 606086 w 606086"/>
              <a:gd name="connsiteY38" fmla="*/ 302537 h 605169"/>
              <a:gd name="connsiteX39" fmla="*/ 302996 w 606086"/>
              <a:gd name="connsiteY39" fmla="*/ 605169 h 605169"/>
              <a:gd name="connsiteX40" fmla="*/ 0 w 606086"/>
              <a:gd name="connsiteY40" fmla="*/ 302537 h 605169"/>
              <a:gd name="connsiteX41" fmla="*/ 302996 w 606086"/>
              <a:gd name="connsiteY41" fmla="*/ 0 h 605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06086" h="605169">
                <a:moveTo>
                  <a:pt x="296829" y="111836"/>
                </a:moveTo>
                <a:cubicBezTo>
                  <a:pt x="318086" y="109941"/>
                  <a:pt x="334123" y="115247"/>
                  <a:pt x="345700" y="122069"/>
                </a:cubicBezTo>
                <a:cubicBezTo>
                  <a:pt x="362876" y="131544"/>
                  <a:pt x="369424" y="144052"/>
                  <a:pt x="369424" y="144052"/>
                </a:cubicBezTo>
                <a:cubicBezTo>
                  <a:pt x="369424" y="144052"/>
                  <a:pt x="408806" y="146799"/>
                  <a:pt x="395520" y="226770"/>
                </a:cubicBezTo>
                <a:cubicBezTo>
                  <a:pt x="394761" y="231128"/>
                  <a:pt x="393622" y="235297"/>
                  <a:pt x="392104" y="239561"/>
                </a:cubicBezTo>
                <a:cubicBezTo>
                  <a:pt x="400075" y="238803"/>
                  <a:pt x="409280" y="243351"/>
                  <a:pt x="400360" y="274430"/>
                </a:cubicBezTo>
                <a:cubicBezTo>
                  <a:pt x="394002" y="297075"/>
                  <a:pt x="388023" y="303329"/>
                  <a:pt x="383469" y="303708"/>
                </a:cubicBezTo>
                <a:cubicBezTo>
                  <a:pt x="379293" y="330522"/>
                  <a:pt x="357942" y="364538"/>
                  <a:pt x="324444" y="376666"/>
                </a:cubicBezTo>
                <a:cubicBezTo>
                  <a:pt x="310494" y="381688"/>
                  <a:pt x="295026" y="381688"/>
                  <a:pt x="281172" y="376761"/>
                </a:cubicBezTo>
                <a:cubicBezTo>
                  <a:pt x="247009" y="364728"/>
                  <a:pt x="226322" y="330617"/>
                  <a:pt x="222147" y="303708"/>
                </a:cubicBezTo>
                <a:cubicBezTo>
                  <a:pt x="217782" y="303329"/>
                  <a:pt x="211803" y="297075"/>
                  <a:pt x="205350" y="274430"/>
                </a:cubicBezTo>
                <a:cubicBezTo>
                  <a:pt x="196525" y="243446"/>
                  <a:pt x="205825" y="238898"/>
                  <a:pt x="213701" y="239656"/>
                </a:cubicBezTo>
                <a:cubicBezTo>
                  <a:pt x="212183" y="235392"/>
                  <a:pt x="211044" y="231128"/>
                  <a:pt x="210285" y="226959"/>
                </a:cubicBezTo>
                <a:cubicBezTo>
                  <a:pt x="207533" y="212557"/>
                  <a:pt x="206774" y="199102"/>
                  <a:pt x="210190" y="186216"/>
                </a:cubicBezTo>
                <a:cubicBezTo>
                  <a:pt x="214176" y="169066"/>
                  <a:pt x="223475" y="155327"/>
                  <a:pt x="233914" y="144715"/>
                </a:cubicBezTo>
                <a:cubicBezTo>
                  <a:pt x="240556" y="137609"/>
                  <a:pt x="247958" y="131544"/>
                  <a:pt x="255929" y="126523"/>
                </a:cubicBezTo>
                <a:cubicBezTo>
                  <a:pt x="262382" y="121975"/>
                  <a:pt x="269499" y="118184"/>
                  <a:pt x="277376" y="115531"/>
                </a:cubicBezTo>
                <a:cubicBezTo>
                  <a:pt x="283544" y="113447"/>
                  <a:pt x="289997" y="112215"/>
                  <a:pt x="296829" y="111836"/>
                </a:cubicBezTo>
                <a:close/>
                <a:moveTo>
                  <a:pt x="304039" y="58271"/>
                </a:moveTo>
                <a:cubicBezTo>
                  <a:pt x="168911" y="58271"/>
                  <a:pt x="59309" y="167613"/>
                  <a:pt x="59309" y="302537"/>
                </a:cubicBezTo>
                <a:cubicBezTo>
                  <a:pt x="59309" y="360524"/>
                  <a:pt x="79616" y="413774"/>
                  <a:pt x="113398" y="455559"/>
                </a:cubicBezTo>
                <a:cubicBezTo>
                  <a:pt x="115675" y="435851"/>
                  <a:pt x="124026" y="413584"/>
                  <a:pt x="149078" y="407331"/>
                </a:cubicBezTo>
                <a:cubicBezTo>
                  <a:pt x="196999" y="395203"/>
                  <a:pt x="236001" y="367725"/>
                  <a:pt x="236001" y="367725"/>
                </a:cubicBezTo>
                <a:lnTo>
                  <a:pt x="272155" y="481804"/>
                </a:lnTo>
                <a:lnTo>
                  <a:pt x="277090" y="497249"/>
                </a:lnTo>
                <a:lnTo>
                  <a:pt x="293316" y="451484"/>
                </a:lnTo>
                <a:cubicBezTo>
                  <a:pt x="252797" y="395013"/>
                  <a:pt x="304039" y="397193"/>
                  <a:pt x="304039" y="397193"/>
                </a:cubicBezTo>
                <a:cubicBezTo>
                  <a:pt x="304039" y="397193"/>
                  <a:pt x="355377" y="395013"/>
                  <a:pt x="314762" y="451484"/>
                </a:cubicBezTo>
                <a:lnTo>
                  <a:pt x="330894" y="496965"/>
                </a:lnTo>
                <a:lnTo>
                  <a:pt x="335829" y="481710"/>
                </a:lnTo>
                <a:lnTo>
                  <a:pt x="335924" y="481994"/>
                </a:lnTo>
                <a:lnTo>
                  <a:pt x="341617" y="463897"/>
                </a:lnTo>
                <a:lnTo>
                  <a:pt x="371983" y="367915"/>
                </a:lnTo>
                <a:cubicBezTo>
                  <a:pt x="371983" y="367915"/>
                  <a:pt x="410985" y="395298"/>
                  <a:pt x="458906" y="407426"/>
                </a:cubicBezTo>
                <a:cubicBezTo>
                  <a:pt x="483958" y="413774"/>
                  <a:pt x="492308" y="435945"/>
                  <a:pt x="494586" y="455653"/>
                </a:cubicBezTo>
                <a:cubicBezTo>
                  <a:pt x="528368" y="413774"/>
                  <a:pt x="548770" y="360524"/>
                  <a:pt x="548770" y="302537"/>
                </a:cubicBezTo>
                <a:cubicBezTo>
                  <a:pt x="548770" y="167613"/>
                  <a:pt x="439168" y="58271"/>
                  <a:pt x="304039" y="58271"/>
                </a:cubicBezTo>
                <a:close/>
                <a:moveTo>
                  <a:pt x="302996" y="0"/>
                </a:moveTo>
                <a:cubicBezTo>
                  <a:pt x="470388" y="0"/>
                  <a:pt x="606086" y="135398"/>
                  <a:pt x="606086" y="302537"/>
                </a:cubicBezTo>
                <a:cubicBezTo>
                  <a:pt x="606086" y="469676"/>
                  <a:pt x="470388" y="605169"/>
                  <a:pt x="302996" y="605169"/>
                </a:cubicBezTo>
                <a:cubicBezTo>
                  <a:pt x="135603" y="605169"/>
                  <a:pt x="0" y="469676"/>
                  <a:pt x="0" y="302537"/>
                </a:cubicBezTo>
                <a:cubicBezTo>
                  <a:pt x="0" y="135398"/>
                  <a:pt x="135603" y="0"/>
                  <a:pt x="30299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user-avatar-profile_70039">
            <a:extLst>
              <a:ext uri="{FF2B5EF4-FFF2-40B4-BE49-F238E27FC236}">
                <a16:creationId xmlns:a16="http://schemas.microsoft.com/office/drawing/2014/main" id="{1EA20FEF-4221-46B5-8983-6249249C5BC1}"/>
              </a:ext>
            </a:extLst>
          </p:cNvPr>
          <p:cNvSpPr>
            <a:spLocks noChangeAspect="1"/>
          </p:cNvSpPr>
          <p:nvPr/>
        </p:nvSpPr>
        <p:spPr bwMode="auto">
          <a:xfrm>
            <a:off x="660400" y="4589511"/>
            <a:ext cx="324453" cy="324000"/>
          </a:xfrm>
          <a:custGeom>
            <a:avLst/>
            <a:gdLst>
              <a:gd name="connsiteX0" fmla="*/ 203130 w 605451"/>
              <a:gd name="connsiteY0" fmla="*/ 345841 h 604605"/>
              <a:gd name="connsiteX1" fmla="*/ 302807 w 605451"/>
              <a:gd name="connsiteY1" fmla="*/ 396386 h 604605"/>
              <a:gd name="connsiteX2" fmla="*/ 402301 w 605451"/>
              <a:gd name="connsiteY2" fmla="*/ 345933 h 604605"/>
              <a:gd name="connsiteX3" fmla="*/ 450630 w 605451"/>
              <a:gd name="connsiteY3" fmla="*/ 394101 h 604605"/>
              <a:gd name="connsiteX4" fmla="*/ 469119 w 605451"/>
              <a:gd name="connsiteY4" fmla="*/ 433038 h 604605"/>
              <a:gd name="connsiteX5" fmla="*/ 302807 w 605451"/>
              <a:gd name="connsiteY5" fmla="*/ 513928 h 604605"/>
              <a:gd name="connsiteX6" fmla="*/ 136403 w 605451"/>
              <a:gd name="connsiteY6" fmla="*/ 432947 h 604605"/>
              <a:gd name="connsiteX7" fmla="*/ 154893 w 605451"/>
              <a:gd name="connsiteY7" fmla="*/ 394101 h 604605"/>
              <a:gd name="connsiteX8" fmla="*/ 203130 w 605451"/>
              <a:gd name="connsiteY8" fmla="*/ 345841 h 604605"/>
              <a:gd name="connsiteX9" fmla="*/ 302771 w 605451"/>
              <a:gd name="connsiteY9" fmla="*/ 170278 h 604605"/>
              <a:gd name="connsiteX10" fmla="*/ 240548 w 605451"/>
              <a:gd name="connsiteY10" fmla="*/ 248130 h 604605"/>
              <a:gd name="connsiteX11" fmla="*/ 302771 w 605451"/>
              <a:gd name="connsiteY11" fmla="*/ 325798 h 604605"/>
              <a:gd name="connsiteX12" fmla="*/ 364903 w 605451"/>
              <a:gd name="connsiteY12" fmla="*/ 248130 h 604605"/>
              <a:gd name="connsiteX13" fmla="*/ 302771 w 605451"/>
              <a:gd name="connsiteY13" fmla="*/ 170278 h 604605"/>
              <a:gd name="connsiteX14" fmla="*/ 302771 w 605451"/>
              <a:gd name="connsiteY14" fmla="*/ 129982 h 604605"/>
              <a:gd name="connsiteX15" fmla="*/ 405257 w 605451"/>
              <a:gd name="connsiteY15" fmla="*/ 248130 h 604605"/>
              <a:gd name="connsiteX16" fmla="*/ 302771 w 605451"/>
              <a:gd name="connsiteY16" fmla="*/ 366094 h 604605"/>
              <a:gd name="connsiteX17" fmla="*/ 200194 w 605451"/>
              <a:gd name="connsiteY17" fmla="*/ 248130 h 604605"/>
              <a:gd name="connsiteX18" fmla="*/ 302771 w 605451"/>
              <a:gd name="connsiteY18" fmla="*/ 129982 h 604605"/>
              <a:gd name="connsiteX19" fmla="*/ 302771 w 605451"/>
              <a:gd name="connsiteY19" fmla="*/ 60415 h 604605"/>
              <a:gd name="connsiteX20" fmla="*/ 60591 w 605451"/>
              <a:gd name="connsiteY20" fmla="*/ 302348 h 604605"/>
              <a:gd name="connsiteX21" fmla="*/ 302771 w 605451"/>
              <a:gd name="connsiteY21" fmla="*/ 544190 h 604605"/>
              <a:gd name="connsiteX22" fmla="*/ 544952 w 605451"/>
              <a:gd name="connsiteY22" fmla="*/ 302348 h 604605"/>
              <a:gd name="connsiteX23" fmla="*/ 302771 w 605451"/>
              <a:gd name="connsiteY23" fmla="*/ 60415 h 604605"/>
              <a:gd name="connsiteX24" fmla="*/ 302771 w 605451"/>
              <a:gd name="connsiteY24" fmla="*/ 0 h 604605"/>
              <a:gd name="connsiteX25" fmla="*/ 605451 w 605451"/>
              <a:gd name="connsiteY25" fmla="*/ 302348 h 604605"/>
              <a:gd name="connsiteX26" fmla="*/ 302771 w 605451"/>
              <a:gd name="connsiteY26" fmla="*/ 604605 h 604605"/>
              <a:gd name="connsiteX27" fmla="*/ 0 w 605451"/>
              <a:gd name="connsiteY27" fmla="*/ 302348 h 604605"/>
              <a:gd name="connsiteX28" fmla="*/ 302771 w 605451"/>
              <a:gd name="connsiteY28" fmla="*/ 0 h 60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5451" h="604605">
                <a:moveTo>
                  <a:pt x="203130" y="345841"/>
                </a:moveTo>
                <a:cubicBezTo>
                  <a:pt x="227568" y="376735"/>
                  <a:pt x="263082" y="396386"/>
                  <a:pt x="302807" y="396386"/>
                </a:cubicBezTo>
                <a:cubicBezTo>
                  <a:pt x="342440" y="396386"/>
                  <a:pt x="378046" y="376735"/>
                  <a:pt x="402301" y="345933"/>
                </a:cubicBezTo>
                <a:cubicBezTo>
                  <a:pt x="423079" y="355895"/>
                  <a:pt x="440378" y="372530"/>
                  <a:pt x="450630" y="394101"/>
                </a:cubicBezTo>
                <a:lnTo>
                  <a:pt x="469119" y="433038"/>
                </a:lnTo>
                <a:cubicBezTo>
                  <a:pt x="430310" y="482212"/>
                  <a:pt x="370174" y="513928"/>
                  <a:pt x="302807" y="513928"/>
                </a:cubicBezTo>
                <a:cubicBezTo>
                  <a:pt x="235257" y="513928"/>
                  <a:pt x="175212" y="482212"/>
                  <a:pt x="136403" y="432947"/>
                </a:cubicBezTo>
                <a:lnTo>
                  <a:pt x="154893" y="394101"/>
                </a:lnTo>
                <a:cubicBezTo>
                  <a:pt x="165144" y="372530"/>
                  <a:pt x="182443" y="355804"/>
                  <a:pt x="203130" y="345841"/>
                </a:cubicBezTo>
                <a:close/>
                <a:moveTo>
                  <a:pt x="302771" y="170278"/>
                </a:moveTo>
                <a:cubicBezTo>
                  <a:pt x="268457" y="170278"/>
                  <a:pt x="240548" y="205184"/>
                  <a:pt x="240548" y="248130"/>
                </a:cubicBezTo>
                <a:cubicBezTo>
                  <a:pt x="240548" y="290984"/>
                  <a:pt x="268457" y="325798"/>
                  <a:pt x="302771" y="325798"/>
                </a:cubicBezTo>
                <a:cubicBezTo>
                  <a:pt x="336994" y="325798"/>
                  <a:pt x="364903" y="290984"/>
                  <a:pt x="364903" y="248130"/>
                </a:cubicBezTo>
                <a:cubicBezTo>
                  <a:pt x="364903" y="205184"/>
                  <a:pt x="336994" y="170278"/>
                  <a:pt x="302771" y="170278"/>
                </a:cubicBezTo>
                <a:close/>
                <a:moveTo>
                  <a:pt x="302771" y="129982"/>
                </a:moveTo>
                <a:cubicBezTo>
                  <a:pt x="359230" y="129982"/>
                  <a:pt x="405257" y="182980"/>
                  <a:pt x="405257" y="248130"/>
                </a:cubicBezTo>
                <a:cubicBezTo>
                  <a:pt x="405257" y="313188"/>
                  <a:pt x="359230" y="366094"/>
                  <a:pt x="302771" y="366094"/>
                </a:cubicBezTo>
                <a:cubicBezTo>
                  <a:pt x="246221" y="366094"/>
                  <a:pt x="200194" y="313188"/>
                  <a:pt x="200194" y="248130"/>
                </a:cubicBezTo>
                <a:cubicBezTo>
                  <a:pt x="200194" y="182980"/>
                  <a:pt x="246221" y="129982"/>
                  <a:pt x="302771" y="129982"/>
                </a:cubicBezTo>
                <a:close/>
                <a:moveTo>
                  <a:pt x="302771" y="60415"/>
                </a:moveTo>
                <a:cubicBezTo>
                  <a:pt x="169142" y="60415"/>
                  <a:pt x="60591" y="168997"/>
                  <a:pt x="60591" y="302348"/>
                </a:cubicBezTo>
                <a:cubicBezTo>
                  <a:pt x="60591" y="435700"/>
                  <a:pt x="169142" y="544190"/>
                  <a:pt x="302771" y="544190"/>
                </a:cubicBezTo>
                <a:cubicBezTo>
                  <a:pt x="436309" y="544190"/>
                  <a:pt x="544952" y="435700"/>
                  <a:pt x="544952" y="302348"/>
                </a:cubicBezTo>
                <a:cubicBezTo>
                  <a:pt x="544952" y="168997"/>
                  <a:pt x="436309" y="60415"/>
                  <a:pt x="302771" y="60415"/>
                </a:cubicBezTo>
                <a:close/>
                <a:moveTo>
                  <a:pt x="302771" y="0"/>
                </a:moveTo>
                <a:cubicBezTo>
                  <a:pt x="469717" y="0"/>
                  <a:pt x="605451" y="135636"/>
                  <a:pt x="605451" y="302348"/>
                </a:cubicBezTo>
                <a:cubicBezTo>
                  <a:pt x="605451" y="468969"/>
                  <a:pt x="469717" y="604605"/>
                  <a:pt x="302771" y="604605"/>
                </a:cubicBezTo>
                <a:cubicBezTo>
                  <a:pt x="135826" y="604605"/>
                  <a:pt x="0" y="468969"/>
                  <a:pt x="0" y="302348"/>
                </a:cubicBezTo>
                <a:cubicBezTo>
                  <a:pt x="0" y="135636"/>
                  <a:pt x="135826" y="0"/>
                  <a:pt x="3027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E6BB7A1-C915-4625-AF26-BA1B1509A163}"/>
              </a:ext>
            </a:extLst>
          </p:cNvPr>
          <p:cNvSpPr txBox="1"/>
          <p:nvPr/>
        </p:nvSpPr>
        <p:spPr>
          <a:xfrm>
            <a:off x="1149487" y="4599386"/>
            <a:ext cx="3714570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>
                    <a:alpha val="90000"/>
                  </a:prstClr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答辩人：陈伟豪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93A9C09-FE5F-41C7-98F6-0085B5436E93}"/>
              </a:ext>
            </a:extLst>
          </p:cNvPr>
          <p:cNvSpPr txBox="1"/>
          <p:nvPr/>
        </p:nvSpPr>
        <p:spPr>
          <a:xfrm>
            <a:off x="1149487" y="5112604"/>
            <a:ext cx="3714570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>
                    <a:alpha val="90000"/>
                  </a:prstClr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导　师：陆慧梅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5B82B07-BE7E-45C0-80DE-43A55E3A70ED}"/>
              </a:ext>
            </a:extLst>
          </p:cNvPr>
          <p:cNvSpPr txBox="1"/>
          <p:nvPr/>
        </p:nvSpPr>
        <p:spPr>
          <a:xfrm>
            <a:off x="660400" y="2142237"/>
            <a:ext cx="11388165" cy="1568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ReL4</a:t>
            </a:r>
            <a:r>
              <a:rPr kumimoji="0" lang="zh-CN" altLang="en-US" sz="4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操作系统中</a:t>
            </a:r>
            <a:br>
              <a:rPr kumimoji="0" lang="zh-CN" altLang="en-US" sz="4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</a:br>
            <a:r>
              <a:rPr kumimoji="0" lang="zh-CN" altLang="en-US" sz="4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基于用户态中断的异步系统调用设计</a:t>
            </a:r>
          </a:p>
        </p:txBody>
      </p:sp>
      <p:sp>
        <p:nvSpPr>
          <p:cNvPr id="2" name="文本框 75">
            <a:extLst>
              <a:ext uri="{FF2B5EF4-FFF2-40B4-BE49-F238E27FC236}">
                <a16:creationId xmlns:a16="http://schemas.microsoft.com/office/drawing/2014/main" id="{7804674C-57B7-1034-6BC6-2B12F6CD9BF8}"/>
              </a:ext>
            </a:extLst>
          </p:cNvPr>
          <p:cNvSpPr txBox="1"/>
          <p:nvPr/>
        </p:nvSpPr>
        <p:spPr>
          <a:xfrm>
            <a:off x="0" y="5635697"/>
            <a:ext cx="3855403" cy="4056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fld id="{2F5614F4-CA07-4450-AD4F-84AA8A8D6B40}" type="datetime2">
              <a:rPr lang="zh-CN" altLang="en-US" spc="300" smtClean="0">
                <a:solidFill>
                  <a:schemeClr val="bg1"/>
                </a:solidFill>
                <a:latin typeface="+mn-ea"/>
              </a:rPr>
              <a:pPr algn="ctr">
                <a:lnSpc>
                  <a:spcPct val="120000"/>
                </a:lnSpc>
              </a:pPr>
              <a:t>2024年5月26日</a:t>
            </a:fld>
            <a:endParaRPr lang="zh-CN" altLang="en-US" sz="2400" spc="3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0682688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94404" y="1382692"/>
            <a:ext cx="10498347" cy="1677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Root-Task-Demo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：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ReL4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的用户态根任务实现，注册发起异步系统调用</a:t>
            </a:r>
            <a:r>
              <a:rPr kumimoji="0" lang="en-US" altLang="zh-CN" sz="2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1</a:t>
            </a: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ReL4-Kernel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：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ReL4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的内核完整实现</a:t>
            </a:r>
            <a:r>
              <a:rPr kumimoji="0" lang="en-US" altLang="zh-CN" sz="2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22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Rust-seL4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：编译后暴露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R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eL4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内核的系统调用接口，供用户态线程封装调用</a:t>
            </a:r>
            <a:r>
              <a:rPr kumimoji="0" lang="en-US" altLang="zh-CN" sz="2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3</a:t>
            </a: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lang="en-US" altLang="zh-CN" sz="2400" dirty="0"/>
              <a:t>ReL4</a:t>
            </a:r>
            <a:r>
              <a:rPr lang="zh-CN" altLang="en-US" sz="2400" dirty="0"/>
              <a:t>微内核介绍</a:t>
            </a:r>
            <a:r>
              <a:rPr lang="en-US" altLang="zh-CN" sz="2400" dirty="0"/>
              <a:t> – </a:t>
            </a:r>
            <a:r>
              <a:rPr lang="zh-CN" altLang="en-US" sz="2400" dirty="0"/>
              <a:t>项目组成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BB486AF-9ABF-AAA3-D856-13F9C326A8EF}"/>
              </a:ext>
            </a:extLst>
          </p:cNvPr>
          <p:cNvCxnSpPr>
            <a:cxnSpLocks/>
          </p:cNvCxnSpPr>
          <p:nvPr/>
        </p:nvCxnSpPr>
        <p:spPr>
          <a:xfrm>
            <a:off x="609600" y="4858140"/>
            <a:ext cx="577875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D6BE7611-B592-C7C7-8076-603C001F6210}"/>
              </a:ext>
            </a:extLst>
          </p:cNvPr>
          <p:cNvSpPr txBox="1"/>
          <p:nvPr/>
        </p:nvSpPr>
        <p:spPr>
          <a:xfrm>
            <a:off x="609600" y="4889243"/>
            <a:ext cx="10364608" cy="1329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Root-Task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https://github.com/rel4team/rust-root-task-demo</a:t>
            </a: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ReL4-Kernel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https://github.com/rel4team/rel4_kernel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Rust-seL4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https://github.com/rel4team/rust-sel4</a:t>
            </a:r>
          </a:p>
        </p:txBody>
      </p:sp>
    </p:spTree>
    <p:extLst>
      <p:ext uri="{BB962C8B-B14F-4D97-AF65-F5344CB8AC3E}">
        <p14:creationId xmlns:p14="http://schemas.microsoft.com/office/powerpoint/2010/main" val="4079573485"/>
      </p:ext>
    </p:extLst>
  </p:cSld>
  <p:clrMapOvr>
    <a:masterClrMapping/>
  </p:clrMapOvr>
  <p:transition spd="med" advTm="2934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81780A7-4718-4F40-855B-43D99FB99A69}"/>
              </a:ext>
            </a:extLst>
          </p:cNvPr>
          <p:cNvSpPr txBox="1"/>
          <p:nvPr/>
        </p:nvSpPr>
        <p:spPr>
          <a:xfrm>
            <a:off x="7417750" y="2328148"/>
            <a:ext cx="47742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PART THREE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83749" y="3458305"/>
            <a:ext cx="4042251" cy="70788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设计与实现</a:t>
            </a:r>
          </a:p>
        </p:txBody>
      </p:sp>
      <p:grpSp>
        <p:nvGrpSpPr>
          <p:cNvPr id="5" name="Group 67"/>
          <p:cNvGrpSpPr>
            <a:grpSpLocks/>
          </p:cNvGrpSpPr>
          <p:nvPr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/>
          </a:solidFill>
        </p:grpSpPr>
        <p:sp>
          <p:nvSpPr>
            <p:cNvPr id="6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9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0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1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2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3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4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5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6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8023847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lang="zh-CN" altLang="en-US" sz="2400" dirty="0"/>
              <a:t>设计与实现</a:t>
            </a:r>
            <a:r>
              <a:rPr lang="en-US" altLang="zh-CN" sz="2400" dirty="0"/>
              <a:t> – </a:t>
            </a:r>
            <a:r>
              <a:rPr lang="zh-CN" altLang="en-US" sz="2400" dirty="0"/>
              <a:t>异步系统调用框架设计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5FCC820-B258-01FC-5B2D-7DA29991A446}"/>
              </a:ext>
            </a:extLst>
          </p:cNvPr>
          <p:cNvSpPr txBox="1"/>
          <p:nvPr/>
        </p:nvSpPr>
        <p:spPr>
          <a:xfrm>
            <a:off x="7678469" y="1832247"/>
            <a:ext cx="4121645" cy="3707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用户态、内核态都配备异步运行时模块来</a:t>
            </a: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提供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交互方法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交互通过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Rust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协程进行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交互内容写入共享内存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多个用户态协程与单个内核协程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用户态唤醒内核协程：系统调用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内核态唤醒用户协程：基于用户态中断的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Notification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机制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C311D4A-3A5A-137B-143F-15C5BF89C325}"/>
              </a:ext>
            </a:extLst>
          </p:cNvPr>
          <p:cNvSpPr txBox="1"/>
          <p:nvPr/>
        </p:nvSpPr>
        <p:spPr>
          <a:xfrm>
            <a:off x="2838115" y="5585924"/>
            <a:ext cx="2247735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2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异步系统调用框架图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EF7CA33-0401-FA38-413F-9646D897A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98" y="1265924"/>
            <a:ext cx="7350968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38783"/>
      </p:ext>
    </p:extLst>
  </p:cSld>
  <p:clrMapOvr>
    <a:masterClrMapping/>
  </p:clrMapOvr>
  <p:transition spd="med" advTm="2934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lang="zh-CN" altLang="en-US" sz="2400" dirty="0"/>
              <a:t>设计与实现</a:t>
            </a:r>
            <a:r>
              <a:rPr lang="en-US" altLang="zh-CN" sz="2400" dirty="0"/>
              <a:t> – </a:t>
            </a:r>
            <a:r>
              <a:rPr lang="zh-CN" altLang="en-US" sz="2400" dirty="0"/>
              <a:t>异步系统调用工作流程图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528F5F-52D7-FD21-9DEA-133CA3EAB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68" y="969104"/>
            <a:ext cx="2890000" cy="491979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9D34080-5E8E-A4AA-4C7E-7C72B4FD0D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476" y="1145531"/>
            <a:ext cx="1632197" cy="456693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5654888-4E8C-EE29-C2CE-4D9F1114CBE0}"/>
              </a:ext>
            </a:extLst>
          </p:cNvPr>
          <p:cNvSpPr txBox="1"/>
          <p:nvPr/>
        </p:nvSpPr>
        <p:spPr>
          <a:xfrm>
            <a:off x="887354" y="5888895"/>
            <a:ext cx="2579949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3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异步系统调用注册流程图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770A36E-0381-B896-CD36-AFD447FA100E}"/>
              </a:ext>
            </a:extLst>
          </p:cNvPr>
          <p:cNvSpPr txBox="1"/>
          <p:nvPr/>
        </p:nvSpPr>
        <p:spPr>
          <a:xfrm>
            <a:off x="4850008" y="5885783"/>
            <a:ext cx="2491984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4 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内核处理协程运行流程图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69111C8-26B2-DFE5-D7D5-8DB4985AD84F}"/>
              </a:ext>
            </a:extLst>
          </p:cNvPr>
          <p:cNvSpPr txBox="1"/>
          <p:nvPr/>
        </p:nvSpPr>
        <p:spPr>
          <a:xfrm>
            <a:off x="8258474" y="5885783"/>
            <a:ext cx="2658341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5 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用户态接收协程运行流程图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AE54160-658A-0FAC-3944-643D21965177}"/>
              </a:ext>
            </a:extLst>
          </p:cNvPr>
          <p:cNvSpPr/>
          <p:nvPr/>
        </p:nvSpPr>
        <p:spPr>
          <a:xfrm>
            <a:off x="794659" y="2214465"/>
            <a:ext cx="2471666" cy="166707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对话气泡: 矩形 7">
            <a:extLst>
              <a:ext uri="{FF2B5EF4-FFF2-40B4-BE49-F238E27FC236}">
                <a16:creationId xmlns:a16="http://schemas.microsoft.com/office/drawing/2014/main" id="{E4D7FCB2-D5EF-A816-9F12-1CA6198F658A}"/>
              </a:ext>
            </a:extLst>
          </p:cNvPr>
          <p:cNvSpPr/>
          <p:nvPr/>
        </p:nvSpPr>
        <p:spPr>
          <a:xfrm>
            <a:off x="3059427" y="1781425"/>
            <a:ext cx="1177684" cy="329681"/>
          </a:xfrm>
          <a:prstGeom prst="wedgeRectCallout">
            <a:avLst>
              <a:gd name="adj1" fmla="val -36151"/>
              <a:gd name="adj2" fmla="val 8891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</a:rPr>
              <a:t>注册用户态中断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A4E6CEF-ADEA-9858-A8CE-3A1B609E44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782" y="917783"/>
            <a:ext cx="2477138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20296"/>
      </p:ext>
    </p:extLst>
  </p:cSld>
  <p:clrMapOvr>
    <a:masterClrMapping/>
  </p:clrMapOvr>
  <p:transition spd="med" advTm="2934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lang="zh-CN" altLang="en-US" sz="2400" dirty="0"/>
              <a:t>设计与实现</a:t>
            </a:r>
            <a:r>
              <a:rPr lang="en-US" altLang="zh-CN" sz="2400" dirty="0"/>
              <a:t> – </a:t>
            </a:r>
            <a:r>
              <a:rPr lang="zh-CN" altLang="en-US" sz="2400" dirty="0"/>
              <a:t>共享内存实现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5FCC820-B258-01FC-5B2D-7DA29991A446}"/>
              </a:ext>
            </a:extLst>
          </p:cNvPr>
          <p:cNvSpPr txBox="1"/>
          <p:nvPr/>
        </p:nvSpPr>
        <p:spPr>
          <a:xfrm>
            <a:off x="7678469" y="1832247"/>
            <a:ext cx="4121645" cy="3039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协程状态标识采用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Atomic Bool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类实现</a:t>
            </a: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，修改操作具有原子性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两个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IPC Queue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分别用于储存请求和响应</a:t>
            </a: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。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IPC Queue</a:t>
            </a: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读写特性如图上标注。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IPC Queue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通过互斥锁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Mutex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实现用户态与内核态的访问控制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7A7B42F-3178-00B9-4309-AD7DC2B38F6A}"/>
              </a:ext>
            </a:extLst>
          </p:cNvPr>
          <p:cNvSpPr txBox="1"/>
          <p:nvPr/>
        </p:nvSpPr>
        <p:spPr>
          <a:xfrm>
            <a:off x="2872770" y="5828914"/>
            <a:ext cx="2176198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6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共享内存实现图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B3CB09-6A73-5440-1579-1E388B2E8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40" y="968914"/>
            <a:ext cx="7478129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13228"/>
      </p:ext>
    </p:extLst>
  </p:cSld>
  <p:clrMapOvr>
    <a:masterClrMapping/>
  </p:clrMapOvr>
  <p:transition spd="med" advTm="2934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lang="zh-CN" altLang="en-US" sz="2400" dirty="0"/>
              <a:t>设计与实现</a:t>
            </a:r>
            <a:r>
              <a:rPr lang="en-US" altLang="zh-CN" sz="2400" dirty="0"/>
              <a:t> – </a:t>
            </a:r>
            <a:r>
              <a:rPr lang="zh-CN" altLang="en-US" sz="2400" dirty="0"/>
              <a:t>参数传递与协程运用实现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08C2D2-B435-A346-B984-00AD03B48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53" y="2203990"/>
            <a:ext cx="6402537" cy="276726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7449F71-491B-958A-4E5C-CC6C0B7A0D64}"/>
              </a:ext>
            </a:extLst>
          </p:cNvPr>
          <p:cNvSpPr txBox="1"/>
          <p:nvPr/>
        </p:nvSpPr>
        <p:spPr>
          <a:xfrm>
            <a:off x="1922988" y="4971251"/>
            <a:ext cx="1831233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7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IPC Item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实现图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D98EAEC-419C-0F08-6A0B-8A428280A6EC}"/>
              </a:ext>
            </a:extLst>
          </p:cNvPr>
          <p:cNvSpPr txBox="1"/>
          <p:nvPr/>
        </p:nvSpPr>
        <p:spPr>
          <a:xfrm>
            <a:off x="8549426" y="5960706"/>
            <a:ext cx="1437624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8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协程实现图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928CC5-7E56-6BA9-C33F-BC6B416B3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930" y="909000"/>
            <a:ext cx="4264615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26893"/>
      </p:ext>
    </p:extLst>
  </p:cSld>
  <p:clrMapOvr>
    <a:masterClrMapping/>
  </p:clrMapOvr>
  <p:transition spd="med" advTm="2934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5743" y="1382692"/>
            <a:ext cx="10719571" cy="4731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输出类系统调用：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PutChar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PutString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RISC-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VGetPageAddress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通用类系统调用：</a:t>
            </a:r>
            <a:endParaRPr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en-US" altLang="zh-CN" sz="2000" dirty="0" err="1">
                <a:solidFill>
                  <a:prstClr val="black"/>
                </a:solidFill>
                <a:ea typeface="微软雅黑" panose="020B0503020204020204" pitchFamily="34" charset="-122"/>
              </a:rPr>
              <a:t>UntypedRetype</a:t>
            </a:r>
            <a:endParaRPr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Notification</a:t>
            </a:r>
            <a:r>
              <a:rPr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机制类系统调用：</a:t>
            </a:r>
            <a:endParaRPr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en-US" altLang="zh-CN" sz="2000" dirty="0" err="1">
                <a:solidFill>
                  <a:prstClr val="black"/>
                </a:solidFill>
                <a:ea typeface="微软雅黑" panose="020B0503020204020204" pitchFamily="34" charset="-122"/>
              </a:rPr>
              <a:t>TCBBindNotification</a:t>
            </a:r>
            <a:r>
              <a:rPr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、</a:t>
            </a:r>
            <a:r>
              <a:rPr lang="en-US" altLang="zh-CN" sz="2000" dirty="0" err="1">
                <a:solidFill>
                  <a:prstClr val="black"/>
                </a:solidFill>
                <a:ea typeface="微软雅黑" panose="020B0503020204020204" pitchFamily="34" charset="-122"/>
              </a:rPr>
              <a:t>TCBUnbindNotification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内存映射类系统调用：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RISC-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VPageTableMap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RISC-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VPageTableUnmap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RISC-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VPageMap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RISC-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VPageUnmap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lang="zh-CN" altLang="en-US" sz="2400" dirty="0"/>
              <a:t>设计与实现 </a:t>
            </a:r>
            <a:r>
              <a:rPr lang="en-US" altLang="zh-CN" sz="2400" dirty="0"/>
              <a:t>– </a:t>
            </a:r>
            <a:r>
              <a:rPr lang="zh-CN" altLang="en-US" sz="2400" dirty="0"/>
              <a:t>异步化改造的系统调用</a:t>
            </a:r>
          </a:p>
        </p:txBody>
      </p:sp>
    </p:spTree>
    <p:extLst>
      <p:ext uri="{BB962C8B-B14F-4D97-AF65-F5344CB8AC3E}">
        <p14:creationId xmlns:p14="http://schemas.microsoft.com/office/powerpoint/2010/main" val="1894680876"/>
      </p:ext>
    </p:extLst>
  </p:cSld>
  <p:clrMapOvr>
    <a:masterClrMapping/>
  </p:clrMapOvr>
  <p:transition spd="med" advTm="2934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81780A7-4718-4F40-855B-43D99FB99A69}"/>
              </a:ext>
            </a:extLst>
          </p:cNvPr>
          <p:cNvSpPr txBox="1"/>
          <p:nvPr/>
        </p:nvSpPr>
        <p:spPr>
          <a:xfrm>
            <a:off x="7417750" y="2328148"/>
            <a:ext cx="47742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PART FOUR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83749" y="3458305"/>
            <a:ext cx="4042251" cy="70788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实验与结果分析</a:t>
            </a:r>
          </a:p>
        </p:txBody>
      </p:sp>
      <p:grpSp>
        <p:nvGrpSpPr>
          <p:cNvPr id="5" name="Group 69"/>
          <p:cNvGrpSpPr>
            <a:grpSpLocks/>
          </p:cNvGrpSpPr>
          <p:nvPr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/>
          </a:solidFill>
        </p:grpSpPr>
        <p:sp>
          <p:nvSpPr>
            <p:cNvPr id="6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9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0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1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1878231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5743" y="1382692"/>
            <a:ext cx="10498347" cy="3151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输出类系统调用可以如预期输出内容。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Notification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机制类系统调用可以实现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Notification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内核对象与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TCB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内核对象的绑定与解绑，在绑定与解绑操作前后的对象的物理地址变化符合预期。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内存映射类系统调用可以实现虚拟地址到物理地址的映射，映射后可以通过虚拟地址访问内存，解除映射后再访问内存会出现段错误。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通用类系统调用在上述测试中能够正确配合使用，符合预期</a:t>
            </a: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lang="zh-CN" altLang="en-US" sz="2400" dirty="0"/>
              <a:t>实验与结果分析</a:t>
            </a:r>
            <a:r>
              <a:rPr lang="en-US" altLang="zh-CN" sz="2400" dirty="0"/>
              <a:t> – </a:t>
            </a:r>
            <a:r>
              <a:rPr lang="zh-CN" altLang="en-US" sz="2400" dirty="0"/>
              <a:t>功能测试</a:t>
            </a:r>
          </a:p>
        </p:txBody>
      </p:sp>
    </p:spTree>
    <p:extLst>
      <p:ext uri="{BB962C8B-B14F-4D97-AF65-F5344CB8AC3E}">
        <p14:creationId xmlns:p14="http://schemas.microsoft.com/office/powerpoint/2010/main" val="164789308"/>
      </p:ext>
    </p:extLst>
  </p:cSld>
  <p:clrMapOvr>
    <a:masterClrMapping/>
  </p:clrMapOvr>
  <p:transition spd="med" advTm="2934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lang="zh-CN" altLang="en-US" sz="2400" dirty="0"/>
              <a:t>实验与结果分析</a:t>
            </a:r>
            <a:r>
              <a:rPr lang="en-US" altLang="zh-CN" sz="2400" dirty="0"/>
              <a:t> – </a:t>
            </a:r>
            <a:r>
              <a:rPr lang="zh-CN" altLang="en-US" sz="2400" dirty="0"/>
              <a:t>性能测试 </a:t>
            </a:r>
            <a:r>
              <a:rPr lang="en-US" altLang="zh-CN" sz="2400" dirty="0"/>
              <a:t>– </a:t>
            </a:r>
            <a:r>
              <a:rPr lang="zh-CN" altLang="en-US" sz="2400" dirty="0"/>
              <a:t>每轮耗时指标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02E334-77BC-6703-47A7-AD2A25167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89" y="992108"/>
            <a:ext cx="7972547" cy="487378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3FFC03A-4CC2-293A-7228-1E389687F6F1}"/>
              </a:ext>
            </a:extLst>
          </p:cNvPr>
          <p:cNvSpPr txBox="1"/>
          <p:nvPr/>
        </p:nvSpPr>
        <p:spPr>
          <a:xfrm>
            <a:off x="8310465" y="1369044"/>
            <a:ext cx="3489649" cy="3605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低并发环境下异步实现性能低于原有的同步实现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当页框数（并发度）大于等于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64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时，异步实现的性能高于同步实现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在高并发环境下异步实现性能可以达到同步实现的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233.35%</a:t>
            </a: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，具有很高的</a:t>
            </a:r>
            <a:r>
              <a:rPr lang="zh-CN" altLang="en-US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性能优势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9F453A6-5A40-E5A1-E6FD-CFAB82ECE1FD}"/>
              </a:ext>
            </a:extLst>
          </p:cNvPr>
          <p:cNvSpPr txBox="1"/>
          <p:nvPr/>
        </p:nvSpPr>
        <p:spPr>
          <a:xfrm>
            <a:off x="2591702" y="5865891"/>
            <a:ext cx="3203720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9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基于每轮耗时指标的性能测试图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0699021"/>
      </p:ext>
    </p:extLst>
  </p:cSld>
  <p:clrMapOvr>
    <a:masterClrMapping/>
  </p:clrMapOvr>
  <p:transition spd="med" advTm="2934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lang="zh-CN" altLang="en-US" sz="2400" dirty="0"/>
              <a:t>论文检测结果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60399" y="1439682"/>
            <a:ext cx="2853509" cy="619744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论文终稿查重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60400" y="2217236"/>
            <a:ext cx="10858500" cy="361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提交至校内查重平台进行查重，结果为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1.0%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87832" y="3597727"/>
            <a:ext cx="10858500" cy="11613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第一位专家评分：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82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分）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无修改意见</a:t>
            </a: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第二位专家评分：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78</a:t>
            </a:r>
            <a:r>
              <a:rPr kumimoji="0" lang="zh-CN" altLang="zh-CN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无修改意见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盲审均分：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分）</a:t>
            </a:r>
            <a:endParaRPr kumimoji="0" lang="zh-CN" altLang="en-US" sz="2000" b="0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660399" y="2797947"/>
            <a:ext cx="2853509" cy="619744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盲审结果</a:t>
            </a:r>
            <a:endParaRPr kumimoji="0" lang="zh-CN" altLang="en-US" sz="2400" b="1" i="0" u="none" strike="noStrike" kern="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med" advTm="8230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lang="zh-CN" altLang="en-US" sz="2400" dirty="0"/>
              <a:t>实验与结果分析</a:t>
            </a:r>
            <a:r>
              <a:rPr lang="en-US" altLang="zh-CN" sz="2400" dirty="0"/>
              <a:t> – </a:t>
            </a:r>
            <a:r>
              <a:rPr lang="zh-CN" altLang="en-US" sz="2400" dirty="0"/>
              <a:t>性能测试 </a:t>
            </a:r>
            <a:r>
              <a:rPr lang="en-US" altLang="zh-CN" sz="2400" dirty="0"/>
              <a:t>– </a:t>
            </a:r>
            <a:r>
              <a:rPr lang="zh-CN" altLang="en-US" sz="2400" dirty="0"/>
              <a:t>陷入频率指标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8F64AA-0983-11E1-A081-E1EE36055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28" y="1489884"/>
            <a:ext cx="7914044" cy="387823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356F417-C39A-F847-5155-09727435E0A0}"/>
              </a:ext>
            </a:extLst>
          </p:cNvPr>
          <p:cNvSpPr txBox="1"/>
          <p:nvPr/>
        </p:nvSpPr>
        <p:spPr>
          <a:xfrm>
            <a:off x="8305623" y="2603229"/>
            <a:ext cx="3489649" cy="1651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同步实现的陷入频率为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1</a:t>
            </a: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异步实现的陷入频率在任何测试环境都低于同步实现，达到了减少陷入频率的目的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2EABA9-AAD0-282A-148E-1F42C67B4144}"/>
              </a:ext>
            </a:extLst>
          </p:cNvPr>
          <p:cNvSpPr txBox="1"/>
          <p:nvPr/>
        </p:nvSpPr>
        <p:spPr>
          <a:xfrm>
            <a:off x="2751890" y="5368116"/>
            <a:ext cx="3203720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10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基于陷入频率指标的性能测试图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2578130"/>
      </p:ext>
    </p:extLst>
  </p:cSld>
  <p:clrMapOvr>
    <a:masterClrMapping/>
  </p:clrMapOvr>
  <p:transition spd="med" advTm="2934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81780A7-4718-4F40-855B-43D99FB99A69}"/>
              </a:ext>
            </a:extLst>
          </p:cNvPr>
          <p:cNvSpPr txBox="1"/>
          <p:nvPr/>
        </p:nvSpPr>
        <p:spPr>
          <a:xfrm>
            <a:off x="7417750" y="2328148"/>
            <a:ext cx="47742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PART FIVE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83749" y="3458305"/>
            <a:ext cx="4042251" cy="70788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总结与展望</a:t>
            </a:r>
          </a:p>
        </p:txBody>
      </p:sp>
      <p:grpSp>
        <p:nvGrpSpPr>
          <p:cNvPr id="5" name="Group 67"/>
          <p:cNvGrpSpPr>
            <a:grpSpLocks/>
          </p:cNvGrpSpPr>
          <p:nvPr/>
        </p:nvGrpSpPr>
        <p:grpSpPr bwMode="auto">
          <a:xfrm>
            <a:off x="778933" y="687917"/>
            <a:ext cx="3299885" cy="5425016"/>
            <a:chOff x="-5" y="0"/>
            <a:chExt cx="2476158" cy="4069266"/>
          </a:xfrm>
          <a:solidFill>
            <a:schemeClr val="bg1"/>
          </a:solidFill>
        </p:grpSpPr>
        <p:sp>
          <p:nvSpPr>
            <p:cNvPr id="6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9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0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1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2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70"/>
            <p:cNvSpPr>
              <a:spLocks noChangeArrowheads="1"/>
            </p:cNvSpPr>
            <p:nvPr/>
          </p:nvSpPr>
          <p:spPr bwMode="auto">
            <a:xfrm>
              <a:off x="3267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71"/>
            <p:cNvSpPr>
              <a:spLocks noChangeArrowheads="1"/>
            </p:cNvSpPr>
            <p:nvPr/>
          </p:nvSpPr>
          <p:spPr bwMode="auto">
            <a:xfrm>
              <a:off x="434349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77"/>
            <p:cNvSpPr>
              <a:spLocks noChangeArrowheads="1"/>
            </p:cNvSpPr>
            <p:nvPr/>
          </p:nvSpPr>
          <p:spPr bwMode="auto">
            <a:xfrm>
              <a:off x="-5" y="124995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78"/>
            <p:cNvSpPr>
              <a:spLocks noChangeArrowheads="1"/>
            </p:cNvSpPr>
            <p:nvPr/>
          </p:nvSpPr>
          <p:spPr bwMode="auto">
            <a:xfrm>
              <a:off x="434349" y="124995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94"/>
            <p:cNvSpPr>
              <a:spLocks noChangeArrowheads="1"/>
            </p:cNvSpPr>
            <p:nvPr/>
          </p:nvSpPr>
          <p:spPr bwMode="auto">
            <a:xfrm>
              <a:off x="1748479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95"/>
            <p:cNvSpPr>
              <a:spLocks noChangeArrowheads="1"/>
            </p:cNvSpPr>
            <p:nvPr/>
          </p:nvSpPr>
          <p:spPr bwMode="auto">
            <a:xfrm>
              <a:off x="2186089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101"/>
            <p:cNvSpPr>
              <a:spLocks noChangeArrowheads="1"/>
            </p:cNvSpPr>
            <p:nvPr/>
          </p:nvSpPr>
          <p:spPr bwMode="auto">
            <a:xfrm>
              <a:off x="1748479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102"/>
            <p:cNvSpPr>
              <a:spLocks noChangeArrowheads="1"/>
            </p:cNvSpPr>
            <p:nvPr/>
          </p:nvSpPr>
          <p:spPr bwMode="auto">
            <a:xfrm>
              <a:off x="2186089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3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4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5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6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0348309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5743" y="1382692"/>
            <a:ext cx="10498347" cy="4053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所做工作：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分析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ReL4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同步系统调用实现方式与瓶颈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设计实现基于用户态中断的异步系统调用框架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未来发展：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通过时钟占比分析方法优化异步系统调用框架性能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通过增加内核协程数量进一步提升并发度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为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ReL4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微内核实现调度器根据需求动态选择同步与异步系统调用接口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lang="zh-CN" altLang="en-US" sz="2400" dirty="0"/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4219041827"/>
      </p:ext>
    </p:extLst>
  </p:cSld>
  <p:clrMapOvr>
    <a:masterClrMapping/>
  </p:clrMapOvr>
  <p:transition spd="med" advTm="2934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2BFA38D-9A8C-4E0C-9C6C-2CB34BEACF7B}"/>
              </a:ext>
            </a:extLst>
          </p:cNvPr>
          <p:cNvCxnSpPr>
            <a:cxnSpLocks/>
          </p:cNvCxnSpPr>
          <p:nvPr/>
        </p:nvCxnSpPr>
        <p:spPr>
          <a:xfrm>
            <a:off x="4230912" y="4042946"/>
            <a:ext cx="7287114" cy="0"/>
          </a:xfrm>
          <a:prstGeom prst="line">
            <a:avLst/>
          </a:prstGeom>
          <a:ln w="9525" cmpd="sng">
            <a:gradFill>
              <a:gsLst>
                <a:gs pos="11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8100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businessman_126354">
            <a:extLst>
              <a:ext uri="{FF2B5EF4-FFF2-40B4-BE49-F238E27FC236}">
                <a16:creationId xmlns:a16="http://schemas.microsoft.com/office/drawing/2014/main" id="{83B58918-BCD0-45B7-98ED-AC4A02B905DA}"/>
              </a:ext>
            </a:extLst>
          </p:cNvPr>
          <p:cNvSpPr>
            <a:spLocks noChangeAspect="1"/>
          </p:cNvSpPr>
          <p:nvPr/>
        </p:nvSpPr>
        <p:spPr bwMode="auto">
          <a:xfrm>
            <a:off x="7119259" y="5102730"/>
            <a:ext cx="324490" cy="323999"/>
          </a:xfrm>
          <a:custGeom>
            <a:avLst/>
            <a:gdLst>
              <a:gd name="connsiteX0" fmla="*/ 296829 w 606086"/>
              <a:gd name="connsiteY0" fmla="*/ 111836 h 605169"/>
              <a:gd name="connsiteX1" fmla="*/ 345700 w 606086"/>
              <a:gd name="connsiteY1" fmla="*/ 122069 h 605169"/>
              <a:gd name="connsiteX2" fmla="*/ 369424 w 606086"/>
              <a:gd name="connsiteY2" fmla="*/ 144052 h 605169"/>
              <a:gd name="connsiteX3" fmla="*/ 395520 w 606086"/>
              <a:gd name="connsiteY3" fmla="*/ 226770 h 605169"/>
              <a:gd name="connsiteX4" fmla="*/ 392104 w 606086"/>
              <a:gd name="connsiteY4" fmla="*/ 239561 h 605169"/>
              <a:gd name="connsiteX5" fmla="*/ 400360 w 606086"/>
              <a:gd name="connsiteY5" fmla="*/ 274430 h 605169"/>
              <a:gd name="connsiteX6" fmla="*/ 383469 w 606086"/>
              <a:gd name="connsiteY6" fmla="*/ 303708 h 605169"/>
              <a:gd name="connsiteX7" fmla="*/ 324444 w 606086"/>
              <a:gd name="connsiteY7" fmla="*/ 376666 h 605169"/>
              <a:gd name="connsiteX8" fmla="*/ 281172 w 606086"/>
              <a:gd name="connsiteY8" fmla="*/ 376761 h 605169"/>
              <a:gd name="connsiteX9" fmla="*/ 222147 w 606086"/>
              <a:gd name="connsiteY9" fmla="*/ 303708 h 605169"/>
              <a:gd name="connsiteX10" fmla="*/ 205350 w 606086"/>
              <a:gd name="connsiteY10" fmla="*/ 274430 h 605169"/>
              <a:gd name="connsiteX11" fmla="*/ 213701 w 606086"/>
              <a:gd name="connsiteY11" fmla="*/ 239656 h 605169"/>
              <a:gd name="connsiteX12" fmla="*/ 210285 w 606086"/>
              <a:gd name="connsiteY12" fmla="*/ 226959 h 605169"/>
              <a:gd name="connsiteX13" fmla="*/ 210190 w 606086"/>
              <a:gd name="connsiteY13" fmla="*/ 186216 h 605169"/>
              <a:gd name="connsiteX14" fmla="*/ 233914 w 606086"/>
              <a:gd name="connsiteY14" fmla="*/ 144715 h 605169"/>
              <a:gd name="connsiteX15" fmla="*/ 255929 w 606086"/>
              <a:gd name="connsiteY15" fmla="*/ 126523 h 605169"/>
              <a:gd name="connsiteX16" fmla="*/ 277376 w 606086"/>
              <a:gd name="connsiteY16" fmla="*/ 115531 h 605169"/>
              <a:gd name="connsiteX17" fmla="*/ 296829 w 606086"/>
              <a:gd name="connsiteY17" fmla="*/ 111836 h 605169"/>
              <a:gd name="connsiteX18" fmla="*/ 304039 w 606086"/>
              <a:gd name="connsiteY18" fmla="*/ 58271 h 605169"/>
              <a:gd name="connsiteX19" fmla="*/ 59309 w 606086"/>
              <a:gd name="connsiteY19" fmla="*/ 302537 h 605169"/>
              <a:gd name="connsiteX20" fmla="*/ 113398 w 606086"/>
              <a:gd name="connsiteY20" fmla="*/ 455559 h 605169"/>
              <a:gd name="connsiteX21" fmla="*/ 149078 w 606086"/>
              <a:gd name="connsiteY21" fmla="*/ 407331 h 605169"/>
              <a:gd name="connsiteX22" fmla="*/ 236001 w 606086"/>
              <a:gd name="connsiteY22" fmla="*/ 367725 h 605169"/>
              <a:gd name="connsiteX23" fmla="*/ 272155 w 606086"/>
              <a:gd name="connsiteY23" fmla="*/ 481804 h 605169"/>
              <a:gd name="connsiteX24" fmla="*/ 277090 w 606086"/>
              <a:gd name="connsiteY24" fmla="*/ 497249 h 605169"/>
              <a:gd name="connsiteX25" fmla="*/ 293316 w 606086"/>
              <a:gd name="connsiteY25" fmla="*/ 451484 h 605169"/>
              <a:gd name="connsiteX26" fmla="*/ 304039 w 606086"/>
              <a:gd name="connsiteY26" fmla="*/ 397193 h 605169"/>
              <a:gd name="connsiteX27" fmla="*/ 314762 w 606086"/>
              <a:gd name="connsiteY27" fmla="*/ 451484 h 605169"/>
              <a:gd name="connsiteX28" fmla="*/ 330894 w 606086"/>
              <a:gd name="connsiteY28" fmla="*/ 496965 h 605169"/>
              <a:gd name="connsiteX29" fmla="*/ 335829 w 606086"/>
              <a:gd name="connsiteY29" fmla="*/ 481710 h 605169"/>
              <a:gd name="connsiteX30" fmla="*/ 335924 w 606086"/>
              <a:gd name="connsiteY30" fmla="*/ 481994 h 605169"/>
              <a:gd name="connsiteX31" fmla="*/ 341617 w 606086"/>
              <a:gd name="connsiteY31" fmla="*/ 463897 h 605169"/>
              <a:gd name="connsiteX32" fmla="*/ 371983 w 606086"/>
              <a:gd name="connsiteY32" fmla="*/ 367915 h 605169"/>
              <a:gd name="connsiteX33" fmla="*/ 458906 w 606086"/>
              <a:gd name="connsiteY33" fmla="*/ 407426 h 605169"/>
              <a:gd name="connsiteX34" fmla="*/ 494586 w 606086"/>
              <a:gd name="connsiteY34" fmla="*/ 455653 h 605169"/>
              <a:gd name="connsiteX35" fmla="*/ 548770 w 606086"/>
              <a:gd name="connsiteY35" fmla="*/ 302537 h 605169"/>
              <a:gd name="connsiteX36" fmla="*/ 304039 w 606086"/>
              <a:gd name="connsiteY36" fmla="*/ 58271 h 605169"/>
              <a:gd name="connsiteX37" fmla="*/ 302996 w 606086"/>
              <a:gd name="connsiteY37" fmla="*/ 0 h 605169"/>
              <a:gd name="connsiteX38" fmla="*/ 606086 w 606086"/>
              <a:gd name="connsiteY38" fmla="*/ 302537 h 605169"/>
              <a:gd name="connsiteX39" fmla="*/ 302996 w 606086"/>
              <a:gd name="connsiteY39" fmla="*/ 605169 h 605169"/>
              <a:gd name="connsiteX40" fmla="*/ 0 w 606086"/>
              <a:gd name="connsiteY40" fmla="*/ 302537 h 605169"/>
              <a:gd name="connsiteX41" fmla="*/ 302996 w 606086"/>
              <a:gd name="connsiteY41" fmla="*/ 0 h 605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06086" h="605169">
                <a:moveTo>
                  <a:pt x="296829" y="111836"/>
                </a:moveTo>
                <a:cubicBezTo>
                  <a:pt x="318086" y="109941"/>
                  <a:pt x="334123" y="115247"/>
                  <a:pt x="345700" y="122069"/>
                </a:cubicBezTo>
                <a:cubicBezTo>
                  <a:pt x="362876" y="131544"/>
                  <a:pt x="369424" y="144052"/>
                  <a:pt x="369424" y="144052"/>
                </a:cubicBezTo>
                <a:cubicBezTo>
                  <a:pt x="369424" y="144052"/>
                  <a:pt x="408806" y="146799"/>
                  <a:pt x="395520" y="226770"/>
                </a:cubicBezTo>
                <a:cubicBezTo>
                  <a:pt x="394761" y="231128"/>
                  <a:pt x="393622" y="235297"/>
                  <a:pt x="392104" y="239561"/>
                </a:cubicBezTo>
                <a:cubicBezTo>
                  <a:pt x="400075" y="238803"/>
                  <a:pt x="409280" y="243351"/>
                  <a:pt x="400360" y="274430"/>
                </a:cubicBezTo>
                <a:cubicBezTo>
                  <a:pt x="394002" y="297075"/>
                  <a:pt x="388023" y="303329"/>
                  <a:pt x="383469" y="303708"/>
                </a:cubicBezTo>
                <a:cubicBezTo>
                  <a:pt x="379293" y="330522"/>
                  <a:pt x="357942" y="364538"/>
                  <a:pt x="324444" y="376666"/>
                </a:cubicBezTo>
                <a:cubicBezTo>
                  <a:pt x="310494" y="381688"/>
                  <a:pt x="295026" y="381688"/>
                  <a:pt x="281172" y="376761"/>
                </a:cubicBezTo>
                <a:cubicBezTo>
                  <a:pt x="247009" y="364728"/>
                  <a:pt x="226322" y="330617"/>
                  <a:pt x="222147" y="303708"/>
                </a:cubicBezTo>
                <a:cubicBezTo>
                  <a:pt x="217782" y="303329"/>
                  <a:pt x="211803" y="297075"/>
                  <a:pt x="205350" y="274430"/>
                </a:cubicBezTo>
                <a:cubicBezTo>
                  <a:pt x="196525" y="243446"/>
                  <a:pt x="205825" y="238898"/>
                  <a:pt x="213701" y="239656"/>
                </a:cubicBezTo>
                <a:cubicBezTo>
                  <a:pt x="212183" y="235392"/>
                  <a:pt x="211044" y="231128"/>
                  <a:pt x="210285" y="226959"/>
                </a:cubicBezTo>
                <a:cubicBezTo>
                  <a:pt x="207533" y="212557"/>
                  <a:pt x="206774" y="199102"/>
                  <a:pt x="210190" y="186216"/>
                </a:cubicBezTo>
                <a:cubicBezTo>
                  <a:pt x="214176" y="169066"/>
                  <a:pt x="223475" y="155327"/>
                  <a:pt x="233914" y="144715"/>
                </a:cubicBezTo>
                <a:cubicBezTo>
                  <a:pt x="240556" y="137609"/>
                  <a:pt x="247958" y="131544"/>
                  <a:pt x="255929" y="126523"/>
                </a:cubicBezTo>
                <a:cubicBezTo>
                  <a:pt x="262382" y="121975"/>
                  <a:pt x="269499" y="118184"/>
                  <a:pt x="277376" y="115531"/>
                </a:cubicBezTo>
                <a:cubicBezTo>
                  <a:pt x="283544" y="113447"/>
                  <a:pt x="289997" y="112215"/>
                  <a:pt x="296829" y="111836"/>
                </a:cubicBezTo>
                <a:close/>
                <a:moveTo>
                  <a:pt x="304039" y="58271"/>
                </a:moveTo>
                <a:cubicBezTo>
                  <a:pt x="168911" y="58271"/>
                  <a:pt x="59309" y="167613"/>
                  <a:pt x="59309" y="302537"/>
                </a:cubicBezTo>
                <a:cubicBezTo>
                  <a:pt x="59309" y="360524"/>
                  <a:pt x="79616" y="413774"/>
                  <a:pt x="113398" y="455559"/>
                </a:cubicBezTo>
                <a:cubicBezTo>
                  <a:pt x="115675" y="435851"/>
                  <a:pt x="124026" y="413584"/>
                  <a:pt x="149078" y="407331"/>
                </a:cubicBezTo>
                <a:cubicBezTo>
                  <a:pt x="196999" y="395203"/>
                  <a:pt x="236001" y="367725"/>
                  <a:pt x="236001" y="367725"/>
                </a:cubicBezTo>
                <a:lnTo>
                  <a:pt x="272155" y="481804"/>
                </a:lnTo>
                <a:lnTo>
                  <a:pt x="277090" y="497249"/>
                </a:lnTo>
                <a:lnTo>
                  <a:pt x="293316" y="451484"/>
                </a:lnTo>
                <a:cubicBezTo>
                  <a:pt x="252797" y="395013"/>
                  <a:pt x="304039" y="397193"/>
                  <a:pt x="304039" y="397193"/>
                </a:cubicBezTo>
                <a:cubicBezTo>
                  <a:pt x="304039" y="397193"/>
                  <a:pt x="355377" y="395013"/>
                  <a:pt x="314762" y="451484"/>
                </a:cubicBezTo>
                <a:lnTo>
                  <a:pt x="330894" y="496965"/>
                </a:lnTo>
                <a:lnTo>
                  <a:pt x="335829" y="481710"/>
                </a:lnTo>
                <a:lnTo>
                  <a:pt x="335924" y="481994"/>
                </a:lnTo>
                <a:lnTo>
                  <a:pt x="341617" y="463897"/>
                </a:lnTo>
                <a:lnTo>
                  <a:pt x="371983" y="367915"/>
                </a:lnTo>
                <a:cubicBezTo>
                  <a:pt x="371983" y="367915"/>
                  <a:pt x="410985" y="395298"/>
                  <a:pt x="458906" y="407426"/>
                </a:cubicBezTo>
                <a:cubicBezTo>
                  <a:pt x="483958" y="413774"/>
                  <a:pt x="492308" y="435945"/>
                  <a:pt x="494586" y="455653"/>
                </a:cubicBezTo>
                <a:cubicBezTo>
                  <a:pt x="528368" y="413774"/>
                  <a:pt x="548770" y="360524"/>
                  <a:pt x="548770" y="302537"/>
                </a:cubicBezTo>
                <a:cubicBezTo>
                  <a:pt x="548770" y="167613"/>
                  <a:pt x="439168" y="58271"/>
                  <a:pt x="304039" y="58271"/>
                </a:cubicBezTo>
                <a:close/>
                <a:moveTo>
                  <a:pt x="302996" y="0"/>
                </a:moveTo>
                <a:cubicBezTo>
                  <a:pt x="470388" y="0"/>
                  <a:pt x="606086" y="135398"/>
                  <a:pt x="606086" y="302537"/>
                </a:cubicBezTo>
                <a:cubicBezTo>
                  <a:pt x="606086" y="469676"/>
                  <a:pt x="470388" y="605169"/>
                  <a:pt x="302996" y="605169"/>
                </a:cubicBezTo>
                <a:cubicBezTo>
                  <a:pt x="135603" y="605169"/>
                  <a:pt x="0" y="469676"/>
                  <a:pt x="0" y="302537"/>
                </a:cubicBezTo>
                <a:cubicBezTo>
                  <a:pt x="0" y="135398"/>
                  <a:pt x="135603" y="0"/>
                  <a:pt x="30299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user-avatar-profile_70039">
            <a:extLst>
              <a:ext uri="{FF2B5EF4-FFF2-40B4-BE49-F238E27FC236}">
                <a16:creationId xmlns:a16="http://schemas.microsoft.com/office/drawing/2014/main" id="{C8FA0E4A-FEF9-4543-BA4C-F9B6458D9428}"/>
              </a:ext>
            </a:extLst>
          </p:cNvPr>
          <p:cNvSpPr>
            <a:spLocks noChangeAspect="1"/>
          </p:cNvSpPr>
          <p:nvPr/>
        </p:nvSpPr>
        <p:spPr bwMode="auto">
          <a:xfrm>
            <a:off x="7119259" y="4589511"/>
            <a:ext cx="324453" cy="324000"/>
          </a:xfrm>
          <a:custGeom>
            <a:avLst/>
            <a:gdLst>
              <a:gd name="connsiteX0" fmla="*/ 203130 w 605451"/>
              <a:gd name="connsiteY0" fmla="*/ 345841 h 604605"/>
              <a:gd name="connsiteX1" fmla="*/ 302807 w 605451"/>
              <a:gd name="connsiteY1" fmla="*/ 396386 h 604605"/>
              <a:gd name="connsiteX2" fmla="*/ 402301 w 605451"/>
              <a:gd name="connsiteY2" fmla="*/ 345933 h 604605"/>
              <a:gd name="connsiteX3" fmla="*/ 450630 w 605451"/>
              <a:gd name="connsiteY3" fmla="*/ 394101 h 604605"/>
              <a:gd name="connsiteX4" fmla="*/ 469119 w 605451"/>
              <a:gd name="connsiteY4" fmla="*/ 433038 h 604605"/>
              <a:gd name="connsiteX5" fmla="*/ 302807 w 605451"/>
              <a:gd name="connsiteY5" fmla="*/ 513928 h 604605"/>
              <a:gd name="connsiteX6" fmla="*/ 136403 w 605451"/>
              <a:gd name="connsiteY6" fmla="*/ 432947 h 604605"/>
              <a:gd name="connsiteX7" fmla="*/ 154893 w 605451"/>
              <a:gd name="connsiteY7" fmla="*/ 394101 h 604605"/>
              <a:gd name="connsiteX8" fmla="*/ 203130 w 605451"/>
              <a:gd name="connsiteY8" fmla="*/ 345841 h 604605"/>
              <a:gd name="connsiteX9" fmla="*/ 302771 w 605451"/>
              <a:gd name="connsiteY9" fmla="*/ 170278 h 604605"/>
              <a:gd name="connsiteX10" fmla="*/ 240548 w 605451"/>
              <a:gd name="connsiteY10" fmla="*/ 248130 h 604605"/>
              <a:gd name="connsiteX11" fmla="*/ 302771 w 605451"/>
              <a:gd name="connsiteY11" fmla="*/ 325798 h 604605"/>
              <a:gd name="connsiteX12" fmla="*/ 364903 w 605451"/>
              <a:gd name="connsiteY12" fmla="*/ 248130 h 604605"/>
              <a:gd name="connsiteX13" fmla="*/ 302771 w 605451"/>
              <a:gd name="connsiteY13" fmla="*/ 170278 h 604605"/>
              <a:gd name="connsiteX14" fmla="*/ 302771 w 605451"/>
              <a:gd name="connsiteY14" fmla="*/ 129982 h 604605"/>
              <a:gd name="connsiteX15" fmla="*/ 405257 w 605451"/>
              <a:gd name="connsiteY15" fmla="*/ 248130 h 604605"/>
              <a:gd name="connsiteX16" fmla="*/ 302771 w 605451"/>
              <a:gd name="connsiteY16" fmla="*/ 366094 h 604605"/>
              <a:gd name="connsiteX17" fmla="*/ 200194 w 605451"/>
              <a:gd name="connsiteY17" fmla="*/ 248130 h 604605"/>
              <a:gd name="connsiteX18" fmla="*/ 302771 w 605451"/>
              <a:gd name="connsiteY18" fmla="*/ 129982 h 604605"/>
              <a:gd name="connsiteX19" fmla="*/ 302771 w 605451"/>
              <a:gd name="connsiteY19" fmla="*/ 60415 h 604605"/>
              <a:gd name="connsiteX20" fmla="*/ 60591 w 605451"/>
              <a:gd name="connsiteY20" fmla="*/ 302348 h 604605"/>
              <a:gd name="connsiteX21" fmla="*/ 302771 w 605451"/>
              <a:gd name="connsiteY21" fmla="*/ 544190 h 604605"/>
              <a:gd name="connsiteX22" fmla="*/ 544952 w 605451"/>
              <a:gd name="connsiteY22" fmla="*/ 302348 h 604605"/>
              <a:gd name="connsiteX23" fmla="*/ 302771 w 605451"/>
              <a:gd name="connsiteY23" fmla="*/ 60415 h 604605"/>
              <a:gd name="connsiteX24" fmla="*/ 302771 w 605451"/>
              <a:gd name="connsiteY24" fmla="*/ 0 h 604605"/>
              <a:gd name="connsiteX25" fmla="*/ 605451 w 605451"/>
              <a:gd name="connsiteY25" fmla="*/ 302348 h 604605"/>
              <a:gd name="connsiteX26" fmla="*/ 302771 w 605451"/>
              <a:gd name="connsiteY26" fmla="*/ 604605 h 604605"/>
              <a:gd name="connsiteX27" fmla="*/ 0 w 605451"/>
              <a:gd name="connsiteY27" fmla="*/ 302348 h 604605"/>
              <a:gd name="connsiteX28" fmla="*/ 302771 w 605451"/>
              <a:gd name="connsiteY28" fmla="*/ 0 h 60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5451" h="604605">
                <a:moveTo>
                  <a:pt x="203130" y="345841"/>
                </a:moveTo>
                <a:cubicBezTo>
                  <a:pt x="227568" y="376735"/>
                  <a:pt x="263082" y="396386"/>
                  <a:pt x="302807" y="396386"/>
                </a:cubicBezTo>
                <a:cubicBezTo>
                  <a:pt x="342440" y="396386"/>
                  <a:pt x="378046" y="376735"/>
                  <a:pt x="402301" y="345933"/>
                </a:cubicBezTo>
                <a:cubicBezTo>
                  <a:pt x="423079" y="355895"/>
                  <a:pt x="440378" y="372530"/>
                  <a:pt x="450630" y="394101"/>
                </a:cubicBezTo>
                <a:lnTo>
                  <a:pt x="469119" y="433038"/>
                </a:lnTo>
                <a:cubicBezTo>
                  <a:pt x="430310" y="482212"/>
                  <a:pt x="370174" y="513928"/>
                  <a:pt x="302807" y="513928"/>
                </a:cubicBezTo>
                <a:cubicBezTo>
                  <a:pt x="235257" y="513928"/>
                  <a:pt x="175212" y="482212"/>
                  <a:pt x="136403" y="432947"/>
                </a:cubicBezTo>
                <a:lnTo>
                  <a:pt x="154893" y="394101"/>
                </a:lnTo>
                <a:cubicBezTo>
                  <a:pt x="165144" y="372530"/>
                  <a:pt x="182443" y="355804"/>
                  <a:pt x="203130" y="345841"/>
                </a:cubicBezTo>
                <a:close/>
                <a:moveTo>
                  <a:pt x="302771" y="170278"/>
                </a:moveTo>
                <a:cubicBezTo>
                  <a:pt x="268457" y="170278"/>
                  <a:pt x="240548" y="205184"/>
                  <a:pt x="240548" y="248130"/>
                </a:cubicBezTo>
                <a:cubicBezTo>
                  <a:pt x="240548" y="290984"/>
                  <a:pt x="268457" y="325798"/>
                  <a:pt x="302771" y="325798"/>
                </a:cubicBezTo>
                <a:cubicBezTo>
                  <a:pt x="336994" y="325798"/>
                  <a:pt x="364903" y="290984"/>
                  <a:pt x="364903" y="248130"/>
                </a:cubicBezTo>
                <a:cubicBezTo>
                  <a:pt x="364903" y="205184"/>
                  <a:pt x="336994" y="170278"/>
                  <a:pt x="302771" y="170278"/>
                </a:cubicBezTo>
                <a:close/>
                <a:moveTo>
                  <a:pt x="302771" y="129982"/>
                </a:moveTo>
                <a:cubicBezTo>
                  <a:pt x="359230" y="129982"/>
                  <a:pt x="405257" y="182980"/>
                  <a:pt x="405257" y="248130"/>
                </a:cubicBezTo>
                <a:cubicBezTo>
                  <a:pt x="405257" y="313188"/>
                  <a:pt x="359230" y="366094"/>
                  <a:pt x="302771" y="366094"/>
                </a:cubicBezTo>
                <a:cubicBezTo>
                  <a:pt x="246221" y="366094"/>
                  <a:pt x="200194" y="313188"/>
                  <a:pt x="200194" y="248130"/>
                </a:cubicBezTo>
                <a:cubicBezTo>
                  <a:pt x="200194" y="182980"/>
                  <a:pt x="246221" y="129982"/>
                  <a:pt x="302771" y="129982"/>
                </a:cubicBezTo>
                <a:close/>
                <a:moveTo>
                  <a:pt x="302771" y="60415"/>
                </a:moveTo>
                <a:cubicBezTo>
                  <a:pt x="169142" y="60415"/>
                  <a:pt x="60591" y="168997"/>
                  <a:pt x="60591" y="302348"/>
                </a:cubicBezTo>
                <a:cubicBezTo>
                  <a:pt x="60591" y="435700"/>
                  <a:pt x="169142" y="544190"/>
                  <a:pt x="302771" y="544190"/>
                </a:cubicBezTo>
                <a:cubicBezTo>
                  <a:pt x="436309" y="544190"/>
                  <a:pt x="544952" y="435700"/>
                  <a:pt x="544952" y="302348"/>
                </a:cubicBezTo>
                <a:cubicBezTo>
                  <a:pt x="544952" y="168997"/>
                  <a:pt x="436309" y="60415"/>
                  <a:pt x="302771" y="60415"/>
                </a:cubicBezTo>
                <a:close/>
                <a:moveTo>
                  <a:pt x="302771" y="0"/>
                </a:moveTo>
                <a:cubicBezTo>
                  <a:pt x="469717" y="0"/>
                  <a:pt x="605451" y="135636"/>
                  <a:pt x="605451" y="302348"/>
                </a:cubicBezTo>
                <a:cubicBezTo>
                  <a:pt x="605451" y="468969"/>
                  <a:pt x="469717" y="604605"/>
                  <a:pt x="302771" y="604605"/>
                </a:cubicBezTo>
                <a:cubicBezTo>
                  <a:pt x="135826" y="604605"/>
                  <a:pt x="0" y="468969"/>
                  <a:pt x="0" y="302348"/>
                </a:cubicBezTo>
                <a:cubicBezTo>
                  <a:pt x="0" y="135636"/>
                  <a:pt x="135826" y="0"/>
                  <a:pt x="3027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C7F843F-C2DA-4DB8-BA88-18394FAAAFC0}"/>
              </a:ext>
            </a:extLst>
          </p:cNvPr>
          <p:cNvSpPr txBox="1"/>
          <p:nvPr/>
        </p:nvSpPr>
        <p:spPr>
          <a:xfrm>
            <a:off x="7608346" y="4599386"/>
            <a:ext cx="3714570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>
                    <a:alpha val="90000"/>
                  </a:prstClr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答辩人：陈伟豪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2E28DAD-DCDD-42F9-82E7-89BE85D0258F}"/>
              </a:ext>
            </a:extLst>
          </p:cNvPr>
          <p:cNvSpPr txBox="1"/>
          <p:nvPr/>
        </p:nvSpPr>
        <p:spPr>
          <a:xfrm>
            <a:off x="7608346" y="5112604"/>
            <a:ext cx="3714570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>
                    <a:alpha val="90000"/>
                  </a:prstClr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导　师：陆慧梅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21A0AC7-8073-4C40-8F36-F45903884EC7}"/>
              </a:ext>
            </a:extLst>
          </p:cNvPr>
          <p:cNvSpPr txBox="1"/>
          <p:nvPr/>
        </p:nvSpPr>
        <p:spPr>
          <a:xfrm>
            <a:off x="4622801" y="2011086"/>
            <a:ext cx="6914815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感谢各位专家老师</a:t>
            </a:r>
            <a:endParaRPr kumimoji="0" lang="en-US" altLang="zh-CN" sz="6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请您批评指正</a:t>
            </a:r>
          </a:p>
        </p:txBody>
      </p:sp>
    </p:spTree>
    <p:extLst>
      <p:ext uri="{BB962C8B-B14F-4D97-AF65-F5344CB8AC3E}">
        <p14:creationId xmlns:p14="http://schemas.microsoft.com/office/powerpoint/2010/main" val="883744722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>
            <a:extLst>
              <a:ext uri="{FF2B5EF4-FFF2-40B4-BE49-F238E27FC236}">
                <a16:creationId xmlns:a16="http://schemas.microsoft.com/office/drawing/2014/main" id="{D798C586-7705-4BD4-99B5-5E50F47329A2}"/>
              </a:ext>
            </a:extLst>
          </p:cNvPr>
          <p:cNvSpPr txBox="1"/>
          <p:nvPr userDrawn="1"/>
        </p:nvSpPr>
        <p:spPr>
          <a:xfrm>
            <a:off x="2300879" y="2838946"/>
            <a:ext cx="936104" cy="549054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目录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B5A2A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99AB13F-C2ED-40C2-B115-FBE4419BE681}"/>
              </a:ext>
            </a:extLst>
          </p:cNvPr>
          <p:cNvSpPr txBox="1"/>
          <p:nvPr userDrawn="1"/>
        </p:nvSpPr>
        <p:spPr>
          <a:xfrm>
            <a:off x="3217941" y="2811444"/>
            <a:ext cx="2520279" cy="58788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/ CONTENTS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 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317973" y="3549494"/>
            <a:ext cx="7443631" cy="2195311"/>
            <a:chOff x="2317973" y="3549494"/>
            <a:chExt cx="7443631" cy="2195311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DCCD7122-2FFB-4C78-9E2B-37B12689F1CA}"/>
                </a:ext>
              </a:extLst>
            </p:cNvPr>
            <p:cNvGrpSpPr/>
            <p:nvPr userDrawn="1"/>
          </p:nvGrpSpPr>
          <p:grpSpPr>
            <a:xfrm>
              <a:off x="5152803" y="4725042"/>
              <a:ext cx="1774674" cy="1019763"/>
              <a:chOff x="575742" y="3530381"/>
              <a:chExt cx="1774674" cy="1019763"/>
            </a:xfrm>
          </p:grpSpPr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E9AF8825-05F8-49D7-BC2A-BD82510C10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491" y="4062223"/>
                <a:ext cx="1685925" cy="0"/>
              </a:xfrm>
              <a:prstGeom prst="line">
                <a:avLst/>
              </a:prstGeom>
              <a:ln w="25400">
                <a:solidFill>
                  <a:schemeClr val="accent3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67EB10D9-BD40-4034-9517-E0A48E365A6C}"/>
                  </a:ext>
                </a:extLst>
              </p:cNvPr>
              <p:cNvSpPr txBox="1"/>
              <p:nvPr/>
            </p:nvSpPr>
            <p:spPr>
              <a:xfrm>
                <a:off x="816238" y="4070846"/>
                <a:ext cx="1402948" cy="4792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总结与展望</a:t>
                </a:r>
                <a:endParaRPr kumimoji="0" lang="en-US" altLang="zh-CN" sz="1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029C80EB-11D6-49C8-9C49-6942B159458C}"/>
                  </a:ext>
                </a:extLst>
              </p:cNvPr>
              <p:cNvSpPr txBox="1"/>
              <p:nvPr/>
            </p:nvSpPr>
            <p:spPr>
              <a:xfrm>
                <a:off x="575742" y="3530381"/>
                <a:ext cx="5854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5A2A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rPr>
                  <a:t>05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B5A2A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35" name="组合 34"/>
            <p:cNvGrpSpPr/>
            <p:nvPr userDrawn="1"/>
          </p:nvGrpSpPr>
          <p:grpSpPr>
            <a:xfrm>
              <a:off x="2317973" y="3549494"/>
              <a:ext cx="7443631" cy="2190504"/>
              <a:chOff x="2050535" y="3549494"/>
              <a:chExt cx="7443631" cy="2190504"/>
            </a:xfrm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DCCD7122-2FFB-4C78-9E2B-37B12689F1CA}"/>
                  </a:ext>
                </a:extLst>
              </p:cNvPr>
              <p:cNvGrpSpPr/>
              <p:nvPr userDrawn="1"/>
            </p:nvGrpSpPr>
            <p:grpSpPr>
              <a:xfrm>
                <a:off x="2053696" y="3549494"/>
                <a:ext cx="1774674" cy="1019763"/>
                <a:chOff x="575742" y="3530381"/>
                <a:chExt cx="1774674" cy="1019763"/>
              </a:xfrm>
            </p:grpSpPr>
            <p:cxnSp>
              <p:nvCxnSpPr>
                <p:cNvPr id="57" name="直接连接符 56">
                  <a:extLst>
                    <a:ext uri="{FF2B5EF4-FFF2-40B4-BE49-F238E27FC236}">
                      <a16:creationId xmlns:a16="http://schemas.microsoft.com/office/drawing/2014/main" id="{E9AF8825-05F8-49D7-BC2A-BD82510C10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4491" y="4062223"/>
                  <a:ext cx="1685925" cy="0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67EB10D9-BD40-4034-9517-E0A48E365A6C}"/>
                    </a:ext>
                  </a:extLst>
                </p:cNvPr>
                <p:cNvSpPr txBox="1"/>
                <p:nvPr/>
              </p:nvSpPr>
              <p:spPr>
                <a:xfrm>
                  <a:off x="938065" y="4070846"/>
                  <a:ext cx="1159292" cy="4792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9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研究背景</a:t>
                  </a:r>
                  <a:endParaRPr kumimoji="0" lang="en-US" altLang="zh-CN" sz="1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029C80EB-11D6-49C8-9C49-6942B159458C}"/>
                    </a:ext>
                  </a:extLst>
                </p:cNvPr>
                <p:cNvSpPr txBox="1"/>
                <p:nvPr/>
              </p:nvSpPr>
              <p:spPr>
                <a:xfrm>
                  <a:off x="575742" y="3530381"/>
                  <a:ext cx="58541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B5A2A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微软雅黑" panose="020B0503020204020204" pitchFamily="34" charset="-122"/>
                      <a:cs typeface="+mn-cs"/>
                    </a:rPr>
                    <a:t>01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5A2A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96A5F9B2-D4C5-41A3-B8F1-99024B6BE93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386808" y="3679721"/>
                <a:ext cx="0" cy="820476"/>
              </a:xfrm>
              <a:prstGeom prst="line">
                <a:avLst/>
              </a:prstGeom>
              <a:ln w="12700">
                <a:solidFill>
                  <a:srgbClr val="75727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DCCD7122-2FFB-4C78-9E2B-37B12689F1CA}"/>
                  </a:ext>
                </a:extLst>
              </p:cNvPr>
              <p:cNvGrpSpPr/>
              <p:nvPr userDrawn="1"/>
            </p:nvGrpSpPr>
            <p:grpSpPr>
              <a:xfrm>
                <a:off x="4833071" y="3549494"/>
                <a:ext cx="1990994" cy="1019763"/>
                <a:chOff x="522219" y="3530381"/>
                <a:chExt cx="1990994" cy="1019763"/>
              </a:xfrm>
            </p:grpSpPr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E9AF8825-05F8-49D7-BC2A-BD82510C10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4491" y="4062223"/>
                  <a:ext cx="1685925" cy="0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67EB10D9-BD40-4034-9517-E0A48E365A6C}"/>
                    </a:ext>
                  </a:extLst>
                </p:cNvPr>
                <p:cNvSpPr txBox="1"/>
                <p:nvPr/>
              </p:nvSpPr>
              <p:spPr>
                <a:xfrm>
                  <a:off x="522219" y="4070846"/>
                  <a:ext cx="1990994" cy="4792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9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ReL4</a:t>
                  </a:r>
                  <a:r>
                    <a:rPr lang="zh-CN" altLang="en-US" sz="1900" b="1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微内核</a:t>
                  </a:r>
                  <a:r>
                    <a:rPr kumimoji="0" lang="zh-CN" altLang="en-US" sz="19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介绍</a:t>
                  </a:r>
                  <a:endParaRPr kumimoji="0" lang="en-US" altLang="zh-CN" sz="1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029C80EB-11D6-49C8-9C49-6942B159458C}"/>
                    </a:ext>
                  </a:extLst>
                </p:cNvPr>
                <p:cNvSpPr txBox="1"/>
                <p:nvPr/>
              </p:nvSpPr>
              <p:spPr>
                <a:xfrm>
                  <a:off x="575742" y="3530381"/>
                  <a:ext cx="58541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B5A2A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微软雅黑" panose="020B0503020204020204" pitchFamily="34" charset="-122"/>
                      <a:cs typeface="+mn-cs"/>
                    </a:rPr>
                    <a:t>02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5A2A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DCCD7122-2FFB-4C78-9E2B-37B12689F1CA}"/>
                  </a:ext>
                </a:extLst>
              </p:cNvPr>
              <p:cNvGrpSpPr/>
              <p:nvPr userDrawn="1"/>
            </p:nvGrpSpPr>
            <p:grpSpPr>
              <a:xfrm>
                <a:off x="7719492" y="3554668"/>
                <a:ext cx="1774674" cy="1019763"/>
                <a:chOff x="575742" y="3530381"/>
                <a:chExt cx="1774674" cy="1019763"/>
              </a:xfrm>
            </p:grpSpPr>
            <p:cxnSp>
              <p:nvCxnSpPr>
                <p:cNvPr id="51" name="直接连接符 50">
                  <a:extLst>
                    <a:ext uri="{FF2B5EF4-FFF2-40B4-BE49-F238E27FC236}">
                      <a16:creationId xmlns:a16="http://schemas.microsoft.com/office/drawing/2014/main" id="{E9AF8825-05F8-49D7-BC2A-BD82510C10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4491" y="4062223"/>
                  <a:ext cx="1685925" cy="0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67EB10D9-BD40-4034-9517-E0A48E365A6C}"/>
                    </a:ext>
                  </a:extLst>
                </p:cNvPr>
                <p:cNvSpPr txBox="1"/>
                <p:nvPr/>
              </p:nvSpPr>
              <p:spPr>
                <a:xfrm>
                  <a:off x="816238" y="4070846"/>
                  <a:ext cx="1402948" cy="4792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9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设计与实现</a:t>
                  </a:r>
                  <a:endParaRPr kumimoji="0" lang="en-US" altLang="zh-CN" sz="1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029C80EB-11D6-49C8-9C49-6942B159458C}"/>
                    </a:ext>
                  </a:extLst>
                </p:cNvPr>
                <p:cNvSpPr txBox="1"/>
                <p:nvPr/>
              </p:nvSpPr>
              <p:spPr>
                <a:xfrm>
                  <a:off x="575742" y="3530381"/>
                  <a:ext cx="58541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B5A2A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微软雅黑" panose="020B0503020204020204" pitchFamily="34" charset="-122"/>
                      <a:cs typeface="+mn-cs"/>
                    </a:rPr>
                    <a:t>03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5A2A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DCCD7122-2FFB-4C78-9E2B-37B12689F1CA}"/>
                  </a:ext>
                </a:extLst>
              </p:cNvPr>
              <p:cNvGrpSpPr/>
              <p:nvPr userDrawn="1"/>
            </p:nvGrpSpPr>
            <p:grpSpPr>
              <a:xfrm>
                <a:off x="2050535" y="4720235"/>
                <a:ext cx="1890261" cy="1019763"/>
                <a:chOff x="572581" y="3530381"/>
                <a:chExt cx="1890261" cy="1019763"/>
              </a:xfrm>
            </p:grpSpPr>
            <p:cxnSp>
              <p:nvCxnSpPr>
                <p:cNvPr id="48" name="直接连接符 47">
                  <a:extLst>
                    <a:ext uri="{FF2B5EF4-FFF2-40B4-BE49-F238E27FC236}">
                      <a16:creationId xmlns:a16="http://schemas.microsoft.com/office/drawing/2014/main" id="{E9AF8825-05F8-49D7-BC2A-BD82510C10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4491" y="4062223"/>
                  <a:ext cx="1685925" cy="0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67EB10D9-BD40-4034-9517-E0A48E365A6C}"/>
                    </a:ext>
                  </a:extLst>
                </p:cNvPr>
                <p:cNvSpPr txBox="1"/>
                <p:nvPr/>
              </p:nvSpPr>
              <p:spPr>
                <a:xfrm>
                  <a:off x="572581" y="4070846"/>
                  <a:ext cx="1890261" cy="4792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9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实验与结果分析</a:t>
                  </a:r>
                  <a:endParaRPr kumimoji="0" lang="en-US" altLang="zh-CN" sz="1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029C80EB-11D6-49C8-9C49-6942B159458C}"/>
                    </a:ext>
                  </a:extLst>
                </p:cNvPr>
                <p:cNvSpPr txBox="1"/>
                <p:nvPr/>
              </p:nvSpPr>
              <p:spPr>
                <a:xfrm>
                  <a:off x="575742" y="3530381"/>
                  <a:ext cx="58541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B5A2A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微软雅黑" panose="020B0503020204020204" pitchFamily="34" charset="-122"/>
                      <a:cs typeface="+mn-cs"/>
                    </a:rPr>
                    <a:t>04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5A2A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96A5F9B2-D4C5-41A3-B8F1-99024B6BE93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234783" y="3679721"/>
                <a:ext cx="0" cy="820476"/>
              </a:xfrm>
              <a:prstGeom prst="line">
                <a:avLst/>
              </a:prstGeom>
              <a:ln w="12700">
                <a:solidFill>
                  <a:srgbClr val="75727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96A5F9B2-D4C5-41A3-B8F1-99024B6BE93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387067" y="4862420"/>
                <a:ext cx="0" cy="820476"/>
              </a:xfrm>
              <a:prstGeom prst="line">
                <a:avLst/>
              </a:prstGeom>
              <a:ln w="12700">
                <a:solidFill>
                  <a:srgbClr val="75727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96A5F9B2-D4C5-41A3-B8F1-99024B6BE93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234783" y="4862420"/>
                <a:ext cx="0" cy="820476"/>
              </a:xfrm>
              <a:prstGeom prst="line">
                <a:avLst/>
              </a:prstGeom>
              <a:ln w="12700">
                <a:solidFill>
                  <a:srgbClr val="75727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17219530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81780A7-4718-4F40-855B-43D99FB99A69}"/>
              </a:ext>
            </a:extLst>
          </p:cNvPr>
          <p:cNvSpPr txBox="1"/>
          <p:nvPr/>
        </p:nvSpPr>
        <p:spPr>
          <a:xfrm>
            <a:off x="7417750" y="2328148"/>
            <a:ext cx="47742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PART ONE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83749" y="3458305"/>
            <a:ext cx="4042251" cy="70788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研究背景</a:t>
            </a:r>
          </a:p>
        </p:txBody>
      </p:sp>
      <p:grpSp>
        <p:nvGrpSpPr>
          <p:cNvPr id="66" name="Group 69"/>
          <p:cNvGrpSpPr>
            <a:grpSpLocks/>
          </p:cNvGrpSpPr>
          <p:nvPr/>
        </p:nvGrpSpPr>
        <p:grpSpPr bwMode="auto">
          <a:xfrm>
            <a:off x="1945218" y="690034"/>
            <a:ext cx="967316" cy="5425017"/>
            <a:chOff x="0" y="0"/>
            <a:chExt cx="725656" cy="4069266"/>
          </a:xfrm>
          <a:solidFill>
            <a:schemeClr val="bg1"/>
          </a:solidFill>
        </p:grpSpPr>
        <p:sp>
          <p:nvSpPr>
            <p:cNvPr id="67" name="矩形 72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8" name="矩形 79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9" name="矩形 86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0" name="矩形 93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1" name="矩形 100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2" name="矩形 10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114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126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127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6" name="矩形 128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7" name="矩形 129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8" name="矩形 130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9" name="矩形 131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0" name="矩形 132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1" name="矩形 133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2" name="矩形 134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3" name="矩形 135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4" name="矩形 136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5" name="矩形 137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6" name="矩形 138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4758928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5743" y="1382692"/>
            <a:ext cx="10498347" cy="5241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由于微内核结构的特殊性，低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IPC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与系统调用成本至关重要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相关工作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200" dirty="0">
                <a:solidFill>
                  <a:prstClr val="black"/>
                </a:solidFill>
                <a:ea typeface="微软雅黑" panose="020B0503020204020204" pitchFamily="34" charset="-122"/>
              </a:rPr>
              <a:t>提升多核利用率</a:t>
            </a:r>
            <a:endParaRPr lang="en-US" altLang="zh-CN" sz="22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1257300" lvl="2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200" dirty="0">
                <a:solidFill>
                  <a:prstClr val="black"/>
                </a:solidFill>
                <a:ea typeface="微软雅黑" panose="020B0503020204020204" pitchFamily="34" charset="-122"/>
              </a:rPr>
              <a:t>采用</a:t>
            </a:r>
            <a:r>
              <a:rPr lang="en-US" altLang="zh-CN" sz="2200" dirty="0">
                <a:solidFill>
                  <a:prstClr val="black"/>
                </a:solidFill>
                <a:ea typeface="微软雅黑" panose="020B0503020204020204" pitchFamily="34" charset="-122"/>
              </a:rPr>
              <a:t>Notification</a:t>
            </a:r>
            <a:r>
              <a:rPr lang="zh-CN" altLang="en-US" sz="2200" dirty="0">
                <a:solidFill>
                  <a:prstClr val="black"/>
                </a:solidFill>
                <a:ea typeface="微软雅黑" panose="020B0503020204020204" pitchFamily="34" charset="-122"/>
              </a:rPr>
              <a:t>机制增强同步</a:t>
            </a:r>
            <a:r>
              <a:rPr lang="en-US" altLang="zh-CN" sz="2200" dirty="0">
                <a:solidFill>
                  <a:prstClr val="black"/>
                </a:solidFill>
                <a:ea typeface="微软雅黑" panose="020B0503020204020204" pitchFamily="34" charset="-122"/>
              </a:rPr>
              <a:t>IPC</a:t>
            </a:r>
            <a:r>
              <a:rPr lang="zh-CN" altLang="en-US" sz="2200" dirty="0">
                <a:solidFill>
                  <a:prstClr val="black"/>
                </a:solidFill>
                <a:ea typeface="微软雅黑" panose="020B0503020204020204" pitchFamily="34" charset="-122"/>
              </a:rPr>
              <a:t>等</a:t>
            </a:r>
            <a:endParaRPr lang="en-US" altLang="zh-CN" sz="22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200" dirty="0">
                <a:solidFill>
                  <a:prstClr val="black"/>
                </a:solidFill>
                <a:ea typeface="微软雅黑" panose="020B0503020204020204" pitchFamily="34" charset="-122"/>
              </a:rPr>
              <a:t>减少内核路径</a:t>
            </a:r>
            <a:endParaRPr lang="en-US" altLang="zh-CN" sz="22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1257300" lvl="2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200" dirty="0">
                <a:solidFill>
                  <a:prstClr val="black"/>
                </a:solidFill>
                <a:ea typeface="微软雅黑" panose="020B0503020204020204" pitchFamily="34" charset="-122"/>
              </a:rPr>
              <a:t>虚拟消息寄存器、快速路径（</a:t>
            </a:r>
            <a:r>
              <a:rPr lang="en-US" altLang="zh-CN" sz="2200" dirty="0">
                <a:solidFill>
                  <a:prstClr val="black"/>
                </a:solidFill>
                <a:ea typeface="微软雅黑" panose="020B0503020204020204" pitchFamily="34" charset="-122"/>
              </a:rPr>
              <a:t>Fast Path</a:t>
            </a:r>
            <a:r>
              <a:rPr lang="zh-CN" altLang="en-US" sz="2200" dirty="0">
                <a:solidFill>
                  <a:prstClr val="black"/>
                </a:solidFill>
                <a:ea typeface="微软雅黑" panose="020B0503020204020204" pitchFamily="34" charset="-122"/>
              </a:rPr>
              <a:t>）等</a:t>
            </a:r>
            <a:endParaRPr lang="en-US" altLang="zh-CN" sz="22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200" dirty="0">
                <a:solidFill>
                  <a:prstClr val="black"/>
                </a:solidFill>
                <a:ea typeface="微软雅黑" panose="020B0503020204020204" pitchFamily="34" charset="-122"/>
              </a:rPr>
              <a:t>减少特权级切换开销</a:t>
            </a:r>
            <a:endParaRPr lang="en-US" altLang="zh-CN" sz="22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1257300" lvl="2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200" dirty="0">
                <a:solidFill>
                  <a:prstClr val="black"/>
                </a:solidFill>
                <a:ea typeface="微软雅黑" panose="020B0503020204020204" pitchFamily="34" charset="-122"/>
              </a:rPr>
              <a:t>组合系统调用、</a:t>
            </a:r>
            <a:r>
              <a:rPr lang="en-US" altLang="zh-CN" sz="2200" dirty="0">
                <a:solidFill>
                  <a:prstClr val="black"/>
                </a:solidFill>
                <a:ea typeface="微软雅黑" panose="020B0503020204020204" pitchFamily="34" charset="-122"/>
              </a:rPr>
              <a:t>ASID</a:t>
            </a:r>
            <a:r>
              <a:rPr lang="zh-CN" altLang="en-US" sz="2200" dirty="0">
                <a:solidFill>
                  <a:prstClr val="black"/>
                </a:solidFill>
                <a:ea typeface="微软雅黑" panose="020B0503020204020204" pitchFamily="34" charset="-122"/>
              </a:rPr>
              <a:t>机制等</a:t>
            </a:r>
            <a:endParaRPr lang="en-US" altLang="zh-CN" sz="22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sz="2400" dirty="0"/>
              <a:t>研究背景</a:t>
            </a:r>
            <a:r>
              <a:rPr lang="en-US" altLang="zh-CN" sz="2400" dirty="0"/>
              <a:t> – </a:t>
            </a:r>
            <a:r>
              <a:rPr lang="zh-CN" altLang="en-US" sz="2400" dirty="0"/>
              <a:t>相关工作</a:t>
            </a:r>
          </a:p>
        </p:txBody>
      </p:sp>
    </p:spTree>
  </p:cSld>
  <p:clrMapOvr>
    <a:masterClrMapping/>
  </p:clrMapOvr>
  <p:transition spd="med" advTm="2934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5743" y="1382692"/>
            <a:ext cx="10498347" cy="211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前两部分优化趋于极限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减少特权级开销已成为优化主要方向</a:t>
            </a: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对于频繁调用的场景，用户态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内核态的上下文切换已经成为限制系统性能的最大瓶颈。 </a:t>
            </a: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sz="2400" dirty="0"/>
              <a:t>研究背景</a:t>
            </a:r>
            <a:r>
              <a:rPr lang="en-US" altLang="zh-CN" sz="2400" dirty="0"/>
              <a:t> – </a:t>
            </a:r>
            <a:r>
              <a:rPr lang="zh-CN" altLang="en-US" sz="2400" dirty="0"/>
              <a:t>改进方案提出</a:t>
            </a:r>
          </a:p>
        </p:txBody>
      </p:sp>
      <p:sp>
        <p:nvSpPr>
          <p:cNvPr id="2" name="right-arrow_339913">
            <a:extLst>
              <a:ext uri="{FF2B5EF4-FFF2-40B4-BE49-F238E27FC236}">
                <a16:creationId xmlns:a16="http://schemas.microsoft.com/office/drawing/2014/main" id="{19AF3482-0F7E-FA91-F34D-2321C9B9908C}"/>
              </a:ext>
            </a:extLst>
          </p:cNvPr>
          <p:cNvSpPr>
            <a:spLocks noChangeAspect="1"/>
          </p:cNvSpPr>
          <p:nvPr/>
        </p:nvSpPr>
        <p:spPr bwMode="auto">
          <a:xfrm>
            <a:off x="868651" y="3678356"/>
            <a:ext cx="609685" cy="608513"/>
          </a:xfrm>
          <a:custGeom>
            <a:avLst/>
            <a:gdLst>
              <a:gd name="connsiteX0" fmla="*/ 312860 w 607729"/>
              <a:gd name="connsiteY0" fmla="*/ 3534 h 606561"/>
              <a:gd name="connsiteX1" fmla="*/ 603991 w 607729"/>
              <a:gd name="connsiteY1" fmla="*/ 294222 h 606561"/>
              <a:gd name="connsiteX2" fmla="*/ 603991 w 607729"/>
              <a:gd name="connsiteY2" fmla="*/ 312084 h 606561"/>
              <a:gd name="connsiteX3" fmla="*/ 312860 w 607729"/>
              <a:gd name="connsiteY3" fmla="*/ 602772 h 606561"/>
              <a:gd name="connsiteX4" fmla="*/ 312593 w 607729"/>
              <a:gd name="connsiteY4" fmla="*/ 602949 h 606561"/>
              <a:gd name="connsiteX5" fmla="*/ 294792 w 607729"/>
              <a:gd name="connsiteY5" fmla="*/ 602772 h 606561"/>
              <a:gd name="connsiteX6" fmla="*/ 295059 w 607729"/>
              <a:gd name="connsiteY6" fmla="*/ 584909 h 606561"/>
              <a:gd name="connsiteX7" fmla="*/ 577201 w 607729"/>
              <a:gd name="connsiteY7" fmla="*/ 303108 h 606561"/>
              <a:gd name="connsiteX8" fmla="*/ 295059 w 607729"/>
              <a:gd name="connsiteY8" fmla="*/ 21308 h 606561"/>
              <a:gd name="connsiteX9" fmla="*/ 295059 w 607729"/>
              <a:gd name="connsiteY9" fmla="*/ 3800 h 606561"/>
              <a:gd name="connsiteX10" fmla="*/ 312860 w 607729"/>
              <a:gd name="connsiteY10" fmla="*/ 3534 h 606561"/>
              <a:gd name="connsiteX11" fmla="*/ 21707 w 607729"/>
              <a:gd name="connsiteY11" fmla="*/ 3534 h 606561"/>
              <a:gd name="connsiteX12" fmla="*/ 312838 w 607729"/>
              <a:gd name="connsiteY12" fmla="*/ 294222 h 606561"/>
              <a:gd name="connsiteX13" fmla="*/ 312838 w 607729"/>
              <a:gd name="connsiteY13" fmla="*/ 312084 h 606561"/>
              <a:gd name="connsiteX14" fmla="*/ 21707 w 607729"/>
              <a:gd name="connsiteY14" fmla="*/ 602772 h 606561"/>
              <a:gd name="connsiteX15" fmla="*/ 21440 w 607729"/>
              <a:gd name="connsiteY15" fmla="*/ 602949 h 606561"/>
              <a:gd name="connsiteX16" fmla="*/ 3639 w 607729"/>
              <a:gd name="connsiteY16" fmla="*/ 602772 h 606561"/>
              <a:gd name="connsiteX17" fmla="*/ 3906 w 607729"/>
              <a:gd name="connsiteY17" fmla="*/ 584909 h 606561"/>
              <a:gd name="connsiteX18" fmla="*/ 286047 w 607729"/>
              <a:gd name="connsiteY18" fmla="*/ 303197 h 606561"/>
              <a:gd name="connsiteX19" fmla="*/ 3906 w 607729"/>
              <a:gd name="connsiteY19" fmla="*/ 21485 h 606561"/>
              <a:gd name="connsiteX20" fmla="*/ 3906 w 607729"/>
              <a:gd name="connsiteY20" fmla="*/ 3889 h 606561"/>
              <a:gd name="connsiteX21" fmla="*/ 21707 w 607729"/>
              <a:gd name="connsiteY21" fmla="*/ 3534 h 606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7729" h="606561">
                <a:moveTo>
                  <a:pt x="312860" y="3534"/>
                </a:moveTo>
                <a:lnTo>
                  <a:pt x="603991" y="294222"/>
                </a:lnTo>
                <a:cubicBezTo>
                  <a:pt x="608975" y="299109"/>
                  <a:pt x="608975" y="307107"/>
                  <a:pt x="603991" y="312084"/>
                </a:cubicBezTo>
                <a:lnTo>
                  <a:pt x="312860" y="602772"/>
                </a:lnTo>
                <a:lnTo>
                  <a:pt x="312593" y="602949"/>
                </a:lnTo>
                <a:cubicBezTo>
                  <a:pt x="307698" y="607926"/>
                  <a:pt x="299688" y="607659"/>
                  <a:pt x="294792" y="602772"/>
                </a:cubicBezTo>
                <a:cubicBezTo>
                  <a:pt x="289808" y="597795"/>
                  <a:pt x="289986" y="589708"/>
                  <a:pt x="295059" y="584909"/>
                </a:cubicBezTo>
                <a:lnTo>
                  <a:pt x="577201" y="303108"/>
                </a:lnTo>
                <a:lnTo>
                  <a:pt x="295059" y="21308"/>
                </a:lnTo>
                <a:cubicBezTo>
                  <a:pt x="290342" y="16420"/>
                  <a:pt x="290342" y="8688"/>
                  <a:pt x="295059" y="3800"/>
                </a:cubicBezTo>
                <a:cubicBezTo>
                  <a:pt x="299866" y="-1176"/>
                  <a:pt x="307787" y="-1265"/>
                  <a:pt x="312860" y="3534"/>
                </a:cubicBezTo>
                <a:close/>
                <a:moveTo>
                  <a:pt x="21707" y="3534"/>
                </a:moveTo>
                <a:lnTo>
                  <a:pt x="312838" y="294222"/>
                </a:lnTo>
                <a:cubicBezTo>
                  <a:pt x="317822" y="299109"/>
                  <a:pt x="317822" y="307107"/>
                  <a:pt x="312838" y="312084"/>
                </a:cubicBezTo>
                <a:lnTo>
                  <a:pt x="21707" y="602772"/>
                </a:lnTo>
                <a:lnTo>
                  <a:pt x="21440" y="602949"/>
                </a:lnTo>
                <a:cubicBezTo>
                  <a:pt x="16544" y="607926"/>
                  <a:pt x="8534" y="607659"/>
                  <a:pt x="3639" y="602772"/>
                </a:cubicBezTo>
                <a:cubicBezTo>
                  <a:pt x="-1345" y="597795"/>
                  <a:pt x="-1167" y="589708"/>
                  <a:pt x="3906" y="584909"/>
                </a:cubicBezTo>
                <a:lnTo>
                  <a:pt x="286047" y="303197"/>
                </a:lnTo>
                <a:lnTo>
                  <a:pt x="3906" y="21485"/>
                </a:lnTo>
                <a:cubicBezTo>
                  <a:pt x="-811" y="16509"/>
                  <a:pt x="-811" y="8866"/>
                  <a:pt x="3906" y="3889"/>
                </a:cubicBezTo>
                <a:cubicBezTo>
                  <a:pt x="8712" y="-1176"/>
                  <a:pt x="16811" y="-1265"/>
                  <a:pt x="21707" y="353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E59ADFF-A1A3-27D1-4101-A8B66B7A3E9B}"/>
              </a:ext>
            </a:extLst>
          </p:cNvPr>
          <p:cNvSpPr txBox="1"/>
          <p:nvPr/>
        </p:nvSpPr>
        <p:spPr>
          <a:xfrm>
            <a:off x="1173493" y="3678356"/>
            <a:ext cx="10498347" cy="2271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基于用户态中断的改进方案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1257300" lvl="2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用户态中断通过硬件的方式，无需陷入内核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即可发送信号。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1257300" lvl="2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仅需在通信注册过程中陷入内核分配硬件资源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1257300" lvl="2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避免了用户态和内核态的上下文切换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=》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更好的通信性能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6817741"/>
      </p:ext>
    </p:extLst>
  </p:cSld>
  <p:clrMapOvr>
    <a:masterClrMapping/>
  </p:clrMapOvr>
  <p:transition spd="med" advTm="2934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5743" y="1382692"/>
            <a:ext cx="10498347" cy="1677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利用</a:t>
            </a:r>
            <a:r>
              <a:rPr lang="zh-CN" altLang="en-US" sz="2200" dirty="0">
                <a:solidFill>
                  <a:prstClr val="black"/>
                </a:solidFill>
                <a:ea typeface="微软雅黑" panose="020B0503020204020204" pitchFamily="34" charset="-122"/>
              </a:rPr>
              <a:t>用户态中断机制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改进后的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Notification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机制以及共享内存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同步系统调用的异步化改造</a:t>
            </a: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减少内核陷入和上下文切换次数，从而降低系统调用开销，提升系统性能。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sz="2400" dirty="0"/>
              <a:t>研究背景</a:t>
            </a:r>
            <a:r>
              <a:rPr lang="en-US" altLang="zh-CN" sz="2400" dirty="0"/>
              <a:t> – </a:t>
            </a:r>
            <a:r>
              <a:rPr lang="zh-CN" altLang="en-US" sz="2400" dirty="0"/>
              <a:t>研究目的</a:t>
            </a:r>
          </a:p>
        </p:txBody>
      </p:sp>
    </p:spTree>
    <p:extLst>
      <p:ext uri="{BB962C8B-B14F-4D97-AF65-F5344CB8AC3E}">
        <p14:creationId xmlns:p14="http://schemas.microsoft.com/office/powerpoint/2010/main" val="963778408"/>
      </p:ext>
    </p:extLst>
  </p:cSld>
  <p:clrMapOvr>
    <a:masterClrMapping/>
  </p:clrMapOvr>
  <p:transition spd="med" advTm="2934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81780A7-4718-4F40-855B-43D99FB99A69}"/>
              </a:ext>
            </a:extLst>
          </p:cNvPr>
          <p:cNvSpPr txBox="1"/>
          <p:nvPr/>
        </p:nvSpPr>
        <p:spPr>
          <a:xfrm>
            <a:off x="7417750" y="2328148"/>
            <a:ext cx="47742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PART TWO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83749" y="3458305"/>
            <a:ext cx="4042251" cy="70788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ReL4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微内核介绍</a:t>
            </a:r>
          </a:p>
        </p:txBody>
      </p:sp>
      <p:grpSp>
        <p:nvGrpSpPr>
          <p:cNvPr id="25" name="Group 67"/>
          <p:cNvGrpSpPr>
            <a:grpSpLocks/>
          </p:cNvGrpSpPr>
          <p:nvPr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/>
          </a:solidFill>
        </p:grpSpPr>
        <p:sp>
          <p:nvSpPr>
            <p:cNvPr id="26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3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4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5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6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2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7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8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9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90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4452257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73494" y="277360"/>
            <a:ext cx="8048203" cy="423545"/>
          </a:xfrm>
        </p:spPr>
        <p:txBody>
          <a:bodyPr/>
          <a:lstStyle/>
          <a:p>
            <a:r>
              <a:rPr lang="en-US" altLang="zh-CN" sz="2400" dirty="0"/>
              <a:t>ReL4</a:t>
            </a:r>
            <a:r>
              <a:rPr lang="zh-CN" altLang="en-US" sz="2400" dirty="0"/>
              <a:t>微内核介绍 </a:t>
            </a:r>
            <a:r>
              <a:rPr lang="en-US" altLang="zh-CN" sz="2400" dirty="0"/>
              <a:t>– </a:t>
            </a:r>
            <a:r>
              <a:rPr lang="zh-CN" altLang="en-US" sz="2400" dirty="0"/>
              <a:t>微内核结构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5FCC820-B258-01FC-5B2D-7DA29991A446}"/>
              </a:ext>
            </a:extLst>
          </p:cNvPr>
          <p:cNvSpPr txBox="1"/>
          <p:nvPr/>
        </p:nvSpPr>
        <p:spPr>
          <a:xfrm>
            <a:off x="7678469" y="1281404"/>
            <a:ext cx="4121645" cy="4273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用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Rust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重写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seL4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支持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RISC-V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接口的微内核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提供基本的内核支持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Async Runtime</a:t>
            </a: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：实现了异步系统调用的相关方法，是本设计工作的重点。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 panose="020B0503020204020204" pitchFamily="34" charset="-122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Async Runtime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以基于用户态中断（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UINT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）的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Notification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机制为基础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2AA03B0-8CE6-81DF-0906-C72A7CA28C03}"/>
              </a:ext>
            </a:extLst>
          </p:cNvPr>
          <p:cNvSpPr txBox="1"/>
          <p:nvPr/>
        </p:nvSpPr>
        <p:spPr>
          <a:xfrm>
            <a:off x="3183669" y="5585927"/>
            <a:ext cx="1551050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1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 ReL4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架构图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9577E1-3702-3929-EF0C-0A64402C53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57" y="1409927"/>
            <a:ext cx="7361874" cy="41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022567"/>
      </p:ext>
    </p:extLst>
  </p:cSld>
  <p:clrMapOvr>
    <a:masterClrMapping/>
  </p:clrMapOvr>
  <p:transition spd="med" advTm="2934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封4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目7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目8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1175</TotalTime>
  <Words>1053</Words>
  <Application>Microsoft Office PowerPoint</Application>
  <PresentationFormat>宽屏</PresentationFormat>
  <Paragraphs>147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23</vt:i4>
      </vt:variant>
    </vt:vector>
  </HeadingPairs>
  <TitlesOfParts>
    <vt:vector size="35" baseType="lpstr">
      <vt:lpstr>等线</vt:lpstr>
      <vt:lpstr>等线 Light</vt:lpstr>
      <vt:lpstr>微软雅黑</vt:lpstr>
      <vt:lpstr>微软雅黑 Light</vt:lpstr>
      <vt:lpstr>Arial</vt:lpstr>
      <vt:lpstr>Century Gothic</vt:lpstr>
      <vt:lpstr>Wingdings</vt:lpstr>
      <vt:lpstr>Office 主题​​</vt:lpstr>
      <vt:lpstr>封4​​</vt:lpstr>
      <vt:lpstr>1_Office 主题​​</vt:lpstr>
      <vt:lpstr>目7​​</vt:lpstr>
      <vt:lpstr>目8​​</vt:lpstr>
      <vt:lpstr>PowerPoint 演示文稿</vt:lpstr>
      <vt:lpstr>论文检测结果</vt:lpstr>
      <vt:lpstr>PowerPoint 演示文稿</vt:lpstr>
      <vt:lpstr>PowerPoint 演示文稿</vt:lpstr>
      <vt:lpstr>研究背景 – 相关工作</vt:lpstr>
      <vt:lpstr>研究背景 – 改进方案提出</vt:lpstr>
      <vt:lpstr>研究背景 – 研究目的</vt:lpstr>
      <vt:lpstr>PowerPoint 演示文稿</vt:lpstr>
      <vt:lpstr>ReL4微内核介绍 – 微内核结构</vt:lpstr>
      <vt:lpstr>ReL4微内核介绍 – 项目组成</vt:lpstr>
      <vt:lpstr>PowerPoint 演示文稿</vt:lpstr>
      <vt:lpstr>设计与实现 – 异步系统调用框架设计</vt:lpstr>
      <vt:lpstr>设计与实现 – 异步系统调用工作流程图</vt:lpstr>
      <vt:lpstr>设计与实现 – 共享内存实现</vt:lpstr>
      <vt:lpstr>设计与实现 – 参数传递与协程运用实现</vt:lpstr>
      <vt:lpstr>设计与实现 – 异步化改造的系统调用</vt:lpstr>
      <vt:lpstr>PowerPoint 演示文稿</vt:lpstr>
      <vt:lpstr>实验与结果分析 – 功能测试</vt:lpstr>
      <vt:lpstr>实验与结果分析 – 性能测试 – 每轮耗时指标</vt:lpstr>
      <vt:lpstr>实验与结果分析 – 性能测试 – 陷入频率指标</vt:lpstr>
      <vt:lpstr>PowerPoint 演示文稿</vt:lpstr>
      <vt:lpstr>总结与展望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伟豪 陈</dc:creator>
  <cp:lastModifiedBy>伟豪 陈</cp:lastModifiedBy>
  <cp:revision>283</cp:revision>
  <dcterms:created xsi:type="dcterms:W3CDTF">2024-05-23T08:31:43Z</dcterms:created>
  <dcterms:modified xsi:type="dcterms:W3CDTF">2024-05-26T15:00:36Z</dcterms:modified>
</cp:coreProperties>
</file>